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117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119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116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118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115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13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18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98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63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116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114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1.xml"/>
  <Override ContentType="application/vnd.openxmlformats-officedocument.presentationml.slide+xml" PartName="/ppt/slides/slide110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83.xml"/>
  <Override ContentType="application/vnd.openxmlformats-officedocument.presentationml.slide+xml" PartName="/ppt/slides/slide106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119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109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117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92.xml"/>
  <Override ContentType="application/vnd.openxmlformats-officedocument.presentationml.slide+xml" PartName="/ppt/slides/slide115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  <p:sldId id="354" r:id="rId104"/>
    <p:sldId id="355" r:id="rId105"/>
    <p:sldId id="356" r:id="rId106"/>
    <p:sldId id="357" r:id="rId107"/>
    <p:sldId id="358" r:id="rId108"/>
    <p:sldId id="359" r:id="rId109"/>
    <p:sldId id="360" r:id="rId110"/>
    <p:sldId id="361" r:id="rId111"/>
    <p:sldId id="362" r:id="rId112"/>
    <p:sldId id="363" r:id="rId113"/>
    <p:sldId id="364" r:id="rId114"/>
    <p:sldId id="365" r:id="rId115"/>
    <p:sldId id="366" r:id="rId116"/>
    <p:sldId id="367" r:id="rId117"/>
    <p:sldId id="368" r:id="rId118"/>
    <p:sldId id="369" r:id="rId119"/>
    <p:sldId id="370" r:id="rId120"/>
    <p:sldId id="371" r:id="rId121"/>
    <p:sldId id="372" r:id="rId122"/>
    <p:sldId id="373" r:id="rId123"/>
    <p:sldId id="374" r:id="rId124"/>
  </p:sldIdLst>
  <p:sldSz cy="5143500" cx="9144000"/>
  <p:notesSz cx="6858000" cy="9144000"/>
  <p:embeddedFontLst>
    <p:embeddedFont>
      <p:font typeface="Ubuntu"/>
      <p:regular r:id="rId125"/>
      <p:bold r:id="rId126"/>
      <p:italic r:id="rId127"/>
      <p:boldItalic r:id="rId128"/>
    </p:embeddedFont>
    <p:embeddedFont>
      <p:font typeface="Roboto Mono"/>
      <p:regular r:id="rId129"/>
      <p:bold r:id="rId130"/>
      <p:italic r:id="rId131"/>
      <p:boldItalic r:id="rId1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07" Type="http://schemas.openxmlformats.org/officeDocument/2006/relationships/slide" Target="slides/slide102.xml"/><Relationship Id="rId106" Type="http://schemas.openxmlformats.org/officeDocument/2006/relationships/slide" Target="slides/slide101.xml"/><Relationship Id="rId105" Type="http://schemas.openxmlformats.org/officeDocument/2006/relationships/slide" Target="slides/slide100.xml"/><Relationship Id="rId104" Type="http://schemas.openxmlformats.org/officeDocument/2006/relationships/slide" Target="slides/slide99.xml"/><Relationship Id="rId109" Type="http://schemas.openxmlformats.org/officeDocument/2006/relationships/slide" Target="slides/slide104.xml"/><Relationship Id="rId108" Type="http://schemas.openxmlformats.org/officeDocument/2006/relationships/slide" Target="slides/slide103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103" Type="http://schemas.openxmlformats.org/officeDocument/2006/relationships/slide" Target="slides/slide98.xml"/><Relationship Id="rId102" Type="http://schemas.openxmlformats.org/officeDocument/2006/relationships/slide" Target="slides/slide97.xml"/><Relationship Id="rId101" Type="http://schemas.openxmlformats.org/officeDocument/2006/relationships/slide" Target="slides/slide96.xml"/><Relationship Id="rId100" Type="http://schemas.openxmlformats.org/officeDocument/2006/relationships/slide" Target="slides/slide95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29" Type="http://schemas.openxmlformats.org/officeDocument/2006/relationships/font" Target="fonts/RobotoMono-regular.fntdata"/><Relationship Id="rId128" Type="http://schemas.openxmlformats.org/officeDocument/2006/relationships/font" Target="fonts/Ubuntu-boldItalic.fntdata"/><Relationship Id="rId127" Type="http://schemas.openxmlformats.org/officeDocument/2006/relationships/font" Target="fonts/Ubuntu-italic.fntdata"/><Relationship Id="rId126" Type="http://schemas.openxmlformats.org/officeDocument/2006/relationships/font" Target="fonts/Ubuntu-bold.fntdata"/><Relationship Id="rId26" Type="http://schemas.openxmlformats.org/officeDocument/2006/relationships/slide" Target="slides/slide21.xml"/><Relationship Id="rId121" Type="http://schemas.openxmlformats.org/officeDocument/2006/relationships/slide" Target="slides/slide116.xml"/><Relationship Id="rId25" Type="http://schemas.openxmlformats.org/officeDocument/2006/relationships/slide" Target="slides/slide20.xml"/><Relationship Id="rId120" Type="http://schemas.openxmlformats.org/officeDocument/2006/relationships/slide" Target="slides/slide115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125" Type="http://schemas.openxmlformats.org/officeDocument/2006/relationships/font" Target="fonts/Ubuntu-regular.fntdata"/><Relationship Id="rId29" Type="http://schemas.openxmlformats.org/officeDocument/2006/relationships/slide" Target="slides/slide24.xml"/><Relationship Id="rId124" Type="http://schemas.openxmlformats.org/officeDocument/2006/relationships/slide" Target="slides/slide119.xml"/><Relationship Id="rId123" Type="http://schemas.openxmlformats.org/officeDocument/2006/relationships/slide" Target="slides/slide118.xml"/><Relationship Id="rId122" Type="http://schemas.openxmlformats.org/officeDocument/2006/relationships/slide" Target="slides/slide117.xml"/><Relationship Id="rId95" Type="http://schemas.openxmlformats.org/officeDocument/2006/relationships/slide" Target="slides/slide90.xml"/><Relationship Id="rId94" Type="http://schemas.openxmlformats.org/officeDocument/2006/relationships/slide" Target="slides/slide89.xml"/><Relationship Id="rId97" Type="http://schemas.openxmlformats.org/officeDocument/2006/relationships/slide" Target="slides/slide92.xml"/><Relationship Id="rId96" Type="http://schemas.openxmlformats.org/officeDocument/2006/relationships/slide" Target="slides/slide91.xml"/><Relationship Id="rId11" Type="http://schemas.openxmlformats.org/officeDocument/2006/relationships/slide" Target="slides/slide6.xml"/><Relationship Id="rId99" Type="http://schemas.openxmlformats.org/officeDocument/2006/relationships/slide" Target="slides/slide94.xml"/><Relationship Id="rId10" Type="http://schemas.openxmlformats.org/officeDocument/2006/relationships/slide" Target="slides/slide5.xml"/><Relationship Id="rId98" Type="http://schemas.openxmlformats.org/officeDocument/2006/relationships/slide" Target="slides/slide93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91" Type="http://schemas.openxmlformats.org/officeDocument/2006/relationships/slide" Target="slides/slide86.xml"/><Relationship Id="rId90" Type="http://schemas.openxmlformats.org/officeDocument/2006/relationships/slide" Target="slides/slide85.xml"/><Relationship Id="rId93" Type="http://schemas.openxmlformats.org/officeDocument/2006/relationships/slide" Target="slides/slide88.xml"/><Relationship Id="rId92" Type="http://schemas.openxmlformats.org/officeDocument/2006/relationships/slide" Target="slides/slide87.xml"/><Relationship Id="rId118" Type="http://schemas.openxmlformats.org/officeDocument/2006/relationships/slide" Target="slides/slide113.xml"/><Relationship Id="rId117" Type="http://schemas.openxmlformats.org/officeDocument/2006/relationships/slide" Target="slides/slide112.xml"/><Relationship Id="rId116" Type="http://schemas.openxmlformats.org/officeDocument/2006/relationships/slide" Target="slides/slide111.xml"/><Relationship Id="rId115" Type="http://schemas.openxmlformats.org/officeDocument/2006/relationships/slide" Target="slides/slide110.xml"/><Relationship Id="rId119" Type="http://schemas.openxmlformats.org/officeDocument/2006/relationships/slide" Target="slides/slide114.xml"/><Relationship Id="rId15" Type="http://schemas.openxmlformats.org/officeDocument/2006/relationships/slide" Target="slides/slide10.xml"/><Relationship Id="rId110" Type="http://schemas.openxmlformats.org/officeDocument/2006/relationships/slide" Target="slides/slide105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14" Type="http://schemas.openxmlformats.org/officeDocument/2006/relationships/slide" Target="slides/slide109.xml"/><Relationship Id="rId18" Type="http://schemas.openxmlformats.org/officeDocument/2006/relationships/slide" Target="slides/slide13.xml"/><Relationship Id="rId113" Type="http://schemas.openxmlformats.org/officeDocument/2006/relationships/slide" Target="slides/slide108.xml"/><Relationship Id="rId112" Type="http://schemas.openxmlformats.org/officeDocument/2006/relationships/slide" Target="slides/slide107.xml"/><Relationship Id="rId111" Type="http://schemas.openxmlformats.org/officeDocument/2006/relationships/slide" Target="slides/slide106.xml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86" Type="http://schemas.openxmlformats.org/officeDocument/2006/relationships/slide" Target="slides/slide81.xml"/><Relationship Id="rId85" Type="http://schemas.openxmlformats.org/officeDocument/2006/relationships/slide" Target="slides/slide80.xml"/><Relationship Id="rId88" Type="http://schemas.openxmlformats.org/officeDocument/2006/relationships/slide" Target="slides/slide83.xml"/><Relationship Id="rId87" Type="http://schemas.openxmlformats.org/officeDocument/2006/relationships/slide" Target="slides/slide82.xml"/><Relationship Id="rId89" Type="http://schemas.openxmlformats.org/officeDocument/2006/relationships/slide" Target="slides/slide84.xml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75" Type="http://schemas.openxmlformats.org/officeDocument/2006/relationships/slide" Target="slides/slide70.xml"/><Relationship Id="rId74" Type="http://schemas.openxmlformats.org/officeDocument/2006/relationships/slide" Target="slides/slide69.xml"/><Relationship Id="rId77" Type="http://schemas.openxmlformats.org/officeDocument/2006/relationships/slide" Target="slides/slide72.xml"/><Relationship Id="rId76" Type="http://schemas.openxmlformats.org/officeDocument/2006/relationships/slide" Target="slides/slide71.xml"/><Relationship Id="rId79" Type="http://schemas.openxmlformats.org/officeDocument/2006/relationships/slide" Target="slides/slide74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132" Type="http://schemas.openxmlformats.org/officeDocument/2006/relationships/font" Target="fonts/RobotoMono-boldItalic.fntdata"/><Relationship Id="rId131" Type="http://schemas.openxmlformats.org/officeDocument/2006/relationships/font" Target="fonts/RobotoMono-italic.fntdata"/><Relationship Id="rId130" Type="http://schemas.openxmlformats.org/officeDocument/2006/relationships/font" Target="fonts/RobotoMono-bold.fntdata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66" Type="http://schemas.openxmlformats.org/officeDocument/2006/relationships/slide" Target="slides/slide61.xml"/><Relationship Id="rId65" Type="http://schemas.openxmlformats.org/officeDocument/2006/relationships/slide" Target="slides/slide60.xml"/><Relationship Id="rId68" Type="http://schemas.openxmlformats.org/officeDocument/2006/relationships/slide" Target="slides/slide63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69" Type="http://schemas.openxmlformats.org/officeDocument/2006/relationships/slide" Target="slides/slide6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5" Type="http://schemas.openxmlformats.org/officeDocument/2006/relationships/slide" Target="slides/slide50.xml"/><Relationship Id="rId54" Type="http://schemas.openxmlformats.org/officeDocument/2006/relationships/slide" Target="slides/slide49.xml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59" Type="http://schemas.openxmlformats.org/officeDocument/2006/relationships/slide" Target="slides/slide54.xml"/><Relationship Id="rId58" Type="http://schemas.openxmlformats.org/officeDocument/2006/relationships/slide" Target="slides/slide5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42da4d714b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42da4d714b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42ba6aa6ff_1_3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42ba6aa6ff_1_3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42ebecdfbb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42ebecdfbb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g42ebecdfbb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9" name="Google Shape;759;g42ebecdfbb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g42ebecdfbb_0_2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5" name="Google Shape;765;g42ebecdfbb_0_2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g42ebecdfbb_0_2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3" name="Google Shape;773;g42ebecdfbb_0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g42ebecdfbb_0_2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1" name="Google Shape;781;g42ebecdfbb_0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g42ebecdfbb_0_2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9" name="Google Shape;789;g42ebecdfbb_0_2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g42ebecdfbb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5" name="Google Shape;795;g42ebecdfbb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0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g42ebecdfbb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2" name="Google Shape;802;g42ebecdfbb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g42ba6aa6ff_1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8" name="Google Shape;808;g42ba6aa6ff_1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3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g42ba6aa6ff_1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5" name="Google Shape;815;g42ba6aa6ff_1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42da4d714b_0_5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42da4d714b_0_5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g42da4d714b_0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1" name="Google Shape;821;g42da4d714b_0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5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g42da4d714b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7" name="Google Shape;827;g42da4d714b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g42da4d714b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3" name="Google Shape;833;g42da4d714b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8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g42da4d714b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0" name="Google Shape;840;g42da4d714b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5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g42da4d714b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7" name="Google Shape;847;g42da4d714b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2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g42da4d714b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4" name="Google Shape;854;g42da4d714b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9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g42da4d714b_0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1" name="Google Shape;861;g42da4d714b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6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g42ebecdfbb_0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8" name="Google Shape;868;g42ebecdfbb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3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g42ebecdfbb_0_1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5" name="Google Shape;875;g42ebecdfbb_0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0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g42da4d714b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2" name="Google Shape;882;g42da4d714b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42da4d714b_0_5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42da4d714b_0_5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42ba6aa6ff_1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42ba6aa6ff_1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2456aae3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2456aae3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42da4d714b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42da4d714b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42da4d714b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42da4d714b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42da4d714b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42da4d714b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42da4d714b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42da4d714b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42da4d714b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42da4d714b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4259462bc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4259462bc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42da4d714b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42da4d714b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42da4d714b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42da4d714b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42456aae39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42456aae39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42da4d714b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42da4d714b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42da4d714b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42da4d714b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42da4d714b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42da4d714b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42ba6aa6ff_1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42ba6aa6ff_1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42456aae39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42456aae39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42da4d714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42da4d714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42456aae39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42456aae39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42da4d714b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42da4d714b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42da4d714b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42da4d714b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42da4d714b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42da4d714b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42da4d714b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42da4d714b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42da4d714b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42da4d714b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42ba6aa6ff_1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42ba6aa6ff_1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42da4d714b_0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42da4d714b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42da4d714b_0_5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42da4d714b_0_5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42da4d714b_0_5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42da4d714b_0_5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42da4d714b_0_5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42da4d714b_0_5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42da4d714b_0_5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42da4d714b_0_5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42ba6aa6ff_1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42ba6aa6ff_1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42da4d714b_0_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42da4d714b_0_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42da4d714b_0_2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42da4d714b_0_2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42da4d714b_0_2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42da4d714b_0_2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42da4d714b_0_2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42da4d714b_0_2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42da4d714b_0_2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42da4d714b_0_2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42da4d714b_0_3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42da4d714b_0_3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42da4d714b_0_3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42da4d714b_0_3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42da4d714b_0_4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42da4d714b_0_4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42da4d714b_0_3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42da4d714b_0_3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42da4d714b_0_3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42da4d714b_0_3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42ba6aa6ff_1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42ba6aa6ff_1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42da4d714b_0_4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42da4d714b_0_4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42da4d714b_0_5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42da4d714b_0_5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42da4d714b_0_4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42da4d714b_0_4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42da4d714b_0_4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42da4d714b_0_4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42da4d714b_0_5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42da4d714b_0_5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42da4d714b_0_5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42da4d714b_0_5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42ba6aa6ff_1_2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42ba6aa6ff_1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42ba6aa6ff_1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42ba6aa6ff_1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42ba6aa6ff_1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42ba6aa6ff_1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42ba6aa6ff_1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42ba6aa6ff_1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42ba6aa6ff_1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42ba6aa6ff_1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42ba6aa6ff_1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42ba6aa6ff_1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42ba6aa6ff_1_3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42ba6aa6ff_1_3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42ba6aa6ff_1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42ba6aa6ff_1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42da4d714b_0_2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42da4d714b_0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42da4d714b_0_2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42da4d714b_0_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42ba6aa6ff_1_2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42ba6aa6ff_1_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42ba6aa6ff_1_2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42ba6aa6ff_1_2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42ba6aa6ff_1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42ba6aa6ff_1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42ba6aa6ff_1_2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42ba6aa6ff_1_2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42ba6aa6ff_1_2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42ba6aa6ff_1_2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42da4d714b_0_4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42da4d714b_0_4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42ba6aa6ff_1_2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42ba6aa6ff_1_2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42ba6aa6ff_1_2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g42ba6aa6ff_1_2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42ba6aa6ff_1_2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4" name="Google Shape;554;g42ba6aa6ff_1_2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42ba6aa6ff_1_3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" name="Google Shape;560;g42ba6aa6ff_1_3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42ba6aa6ff_1_3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8" name="Google Shape;568;g42ba6aa6ff_1_3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42ba6aa6ff_1_3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Google Shape;576;g42ba6aa6ff_1_3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42ba6aa6ff_1_3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4" name="Google Shape;584;g42ba6aa6ff_1_3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42da4d714b_0_3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g42da4d714b_0_3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42ebecdfbb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42ebecdfbb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42ebecdfbb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4" name="Google Shape;604;g42ebecdfbb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42da4d714b_0_4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42da4d714b_0_4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g42ebecdfbb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1" name="Google Shape;611;g42ebecdfbb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42ebecdfbb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8" name="Google Shape;618;g42ebecdfbb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42ebecdfbb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6" name="Google Shape;626;g42ebecdfbb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g42ebecdfbb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4" name="Google Shape;634;g42ebecdfbb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g42ba6aa6ff_1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0" name="Google Shape;640;g42ba6aa6ff_1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42ba6aa6ff_1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7" name="Google Shape;647;g42ba6aa6ff_1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42da4d714b_0_5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3" name="Google Shape;653;g42da4d714b_0_5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42ebecdfbb_0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9" name="Google Shape;659;g42ebecdfbb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42ebecdfbb_0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42ebecdfbb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42da4d714b_0_5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9" name="Google Shape;669;g42da4d714b_0_5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42da4d714b_0_4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42da4d714b_0_4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g42da4d714b_0_5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6" name="Google Shape;676;g42da4d714b_0_5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g42da4d714b_0_5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4" name="Google Shape;684;g42da4d714b_0_5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g42ebecdfbb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2" name="Google Shape;692;g42ebecdfbb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g42ebecdfbb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Google Shape;699;g42ebecdfbb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g42ebecdfbb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7" name="Google Shape;707;g42ebecdfbb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g42ebecdfbb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5" name="Google Shape;715;g42ebecdfbb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g42ebecdfbb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3" name="Google Shape;723;g42ebecdfbb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g42ebecdfbb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9" name="Google Shape;729;g42ebecdfbb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g42ebecdfbb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5" name="Google Shape;735;g42ebecdfbb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g42ebecdfbb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3" name="Google Shape;743;g42ebecdfbb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Ubuntu"/>
              <a:buNone/>
              <a:defRPr sz="28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Ubuntu"/>
              <a:buChar char="●"/>
              <a:defRPr sz="1800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"/>
              <a:buChar char="○"/>
              <a:defRPr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"/>
              <a:buChar char="■"/>
              <a:defRPr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"/>
              <a:buChar char="●"/>
              <a:defRPr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"/>
              <a:buChar char="○"/>
              <a:defRPr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"/>
              <a:buChar char="■"/>
              <a:defRPr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"/>
              <a:buChar char="●"/>
              <a:defRPr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"/>
              <a:buChar char="○"/>
              <a:defRPr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Ubuntu"/>
              <a:buChar char="■"/>
              <a:defRPr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Relationship Id="rId4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41.png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1.xml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2.xml"/><Relationship Id="rId3" Type="http://schemas.openxmlformats.org/officeDocument/2006/relationships/image" Target="../media/image42.png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3.xml"/><Relationship Id="rId3" Type="http://schemas.openxmlformats.org/officeDocument/2006/relationships/image" Target="../media/image42.png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4.xml"/><Relationship Id="rId3" Type="http://schemas.openxmlformats.org/officeDocument/2006/relationships/image" Target="../media/image42.png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5.xml"/><Relationship Id="rId3" Type="http://schemas.openxmlformats.org/officeDocument/2006/relationships/image" Target="../media/image43.png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6.xml"/><Relationship Id="rId3" Type="http://schemas.openxmlformats.org/officeDocument/2006/relationships/image" Target="../media/image48.png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7.xml"/><Relationship Id="rId3" Type="http://schemas.openxmlformats.org/officeDocument/2006/relationships/image" Target="../media/image50.jpg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8.xml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9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0.xml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1.xml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2.xml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3.xml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4.xml"/></Relationships>
</file>

<file path=ppt/slides/_rels/slide1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5.xml"/></Relationships>
</file>

<file path=ppt/slides/_rels/slide1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6.xml"/></Relationships>
</file>

<file path=ppt/slides/_rels/slide1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7.xml"/><Relationship Id="rId3" Type="http://schemas.openxmlformats.org/officeDocument/2006/relationships/image" Target="../media/image47.jpg"/></Relationships>
</file>

<file path=ppt/slides/_rels/slide1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8.xml"/><Relationship Id="rId3" Type="http://schemas.openxmlformats.org/officeDocument/2006/relationships/image" Target="../media/image49.jpg"/></Relationships>
</file>

<file path=ppt/slides/_rels/slide1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9.xml"/><Relationship Id="rId3" Type="http://schemas.openxmlformats.org/officeDocument/2006/relationships/image" Target="../media/image1.jpg"/><Relationship Id="rId4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2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8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3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5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4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4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4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4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4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4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26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30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29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27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28.jp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38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33.jp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31.jp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32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32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32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32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32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51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51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5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51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35.jp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34.jp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44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44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44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44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7.xml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8.xml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3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39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37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37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3.xml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4.xml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5.xml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46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7.xml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40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9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36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41.pn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2.xml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36.png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36.png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36.png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45.png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7.xml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41.png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4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45450" y="2854777"/>
            <a:ext cx="2254074" cy="872275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/>
        </p:nvSpPr>
        <p:spPr>
          <a:xfrm>
            <a:off x="3889175" y="3765050"/>
            <a:ext cx="4548900" cy="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06998"/>
                </a:solidFill>
                <a:latin typeface="Ubuntu"/>
                <a:ea typeface="Ubuntu"/>
                <a:cs typeface="Ubuntu"/>
                <a:sym typeface="Ubuntu"/>
              </a:rPr>
              <a:t>FEEDBACK: strawpoll.me/16516525</a:t>
            </a:r>
            <a:endParaRPr b="1">
              <a:solidFill>
                <a:srgbClr val="306998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" y="886950"/>
            <a:ext cx="3134075" cy="3230801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 txBox="1"/>
          <p:nvPr>
            <p:ph type="ctrTitle"/>
          </p:nvPr>
        </p:nvSpPr>
        <p:spPr>
          <a:xfrm>
            <a:off x="2969878" y="134975"/>
            <a:ext cx="54813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06998"/>
                </a:solidFill>
              </a:rPr>
              <a:t>Why </a:t>
            </a:r>
            <a:r>
              <a:rPr lang="en">
                <a:solidFill>
                  <a:srgbClr val="FFD43B"/>
                </a:solidFill>
              </a:rPr>
              <a:t>Py?</a:t>
            </a:r>
            <a:endParaRPr>
              <a:solidFill>
                <a:srgbClr val="FFD43B"/>
              </a:solidFill>
            </a:endParaRPr>
          </a:p>
        </p:txBody>
      </p:sp>
      <p:sp>
        <p:nvSpPr>
          <p:cNvPr id="58" name="Google Shape;58;p13"/>
          <p:cNvSpPr txBox="1"/>
          <p:nvPr>
            <p:ph idx="1" type="subTitle"/>
          </p:nvPr>
        </p:nvSpPr>
        <p:spPr>
          <a:xfrm>
            <a:off x="-69300" y="2148325"/>
            <a:ext cx="8520600" cy="146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motivation for the beyond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2"/>
          <p:cNvSpPr txBox="1"/>
          <p:nvPr/>
        </p:nvSpPr>
        <p:spPr>
          <a:xfrm>
            <a:off x="358675" y="322825"/>
            <a:ext cx="6205200" cy="48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666666"/>
                </a:solidFill>
                <a:latin typeface="Ubuntu"/>
                <a:ea typeface="Ubuntu"/>
                <a:cs typeface="Ubuntu"/>
                <a:sym typeface="Ubuntu"/>
              </a:rPr>
              <a:t>I Am...</a:t>
            </a:r>
            <a:endParaRPr sz="2400">
              <a:solidFill>
                <a:srgbClr val="666666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latin typeface="Ubuntu"/>
                <a:ea typeface="Ubuntu"/>
                <a:cs typeface="Ubuntu"/>
                <a:sym typeface="Ubuntu"/>
              </a:rPr>
              <a:t>Raymond Tran</a:t>
            </a:r>
            <a:endParaRPr b="1" sz="48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Ubuntu"/>
                <a:ea typeface="Ubuntu"/>
                <a:cs typeface="Ubuntu"/>
                <a:sym typeface="Ubuntu"/>
              </a:rPr>
              <a:t>3rd Yr. Computer Science Student</a:t>
            </a:r>
            <a:endParaRPr sz="24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Ubuntu"/>
                <a:ea typeface="Ubuntu"/>
                <a:cs typeface="Ubuntu"/>
                <a:sym typeface="Ubuntu"/>
              </a:rPr>
              <a:t>VP Academic Events for CSUS 18/19</a:t>
            </a:r>
            <a:endParaRPr sz="24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Ubuntu"/>
              <a:ea typeface="Ubuntu"/>
              <a:cs typeface="Ubuntu"/>
              <a:sym typeface="Ubuntu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Ubuntu"/>
              <a:buChar char="●"/>
            </a:pPr>
            <a:r>
              <a:rPr i="1" lang="en" sz="2400" strike="sngStrike">
                <a:latin typeface="Ubuntu"/>
                <a:ea typeface="Ubuntu"/>
                <a:cs typeface="Ubuntu"/>
                <a:sym typeface="Ubuntu"/>
              </a:rPr>
              <a:t>Python Newbie</a:t>
            </a:r>
            <a:endParaRPr i="1" sz="2400" strike="sngStrike">
              <a:latin typeface="Ubuntu"/>
              <a:ea typeface="Ubuntu"/>
              <a:cs typeface="Ubuntu"/>
              <a:sym typeface="Ubuntu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Ubuntu"/>
              <a:buChar char="●"/>
            </a:pPr>
            <a:r>
              <a:rPr i="1" lang="en" sz="2400" strike="sngStrike">
                <a:latin typeface="Ubuntu"/>
                <a:ea typeface="Ubuntu"/>
                <a:cs typeface="Ubuntu"/>
                <a:sym typeface="Ubuntu"/>
              </a:rPr>
              <a:t>Scared of C</a:t>
            </a:r>
            <a:endParaRPr i="1" sz="2400" strike="sngStrike">
              <a:latin typeface="Ubuntu"/>
              <a:ea typeface="Ubuntu"/>
              <a:cs typeface="Ubuntu"/>
              <a:sym typeface="Ubuntu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Ubuntu"/>
              <a:buChar char="●"/>
            </a:pPr>
            <a:r>
              <a:rPr i="1" lang="en" sz="2400" strike="sngStrike">
                <a:latin typeface="Ubuntu"/>
                <a:ea typeface="Ubuntu"/>
                <a:cs typeface="Ubuntu"/>
                <a:sym typeface="Ubuntu"/>
              </a:rPr>
              <a:t>Terrible at Formal Logic/Proofs</a:t>
            </a:r>
            <a:endParaRPr i="1" sz="2400" strike="sngStrike">
              <a:latin typeface="Ubuntu"/>
              <a:ea typeface="Ubuntu"/>
              <a:cs typeface="Ubuntu"/>
              <a:sym typeface="Ubuntu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Ubuntu"/>
              <a:buChar char="●"/>
            </a:pPr>
            <a:r>
              <a:rPr i="1" lang="en" sz="2400" strike="sngStrike">
                <a:latin typeface="Ubuntu"/>
                <a:ea typeface="Ubuntu"/>
                <a:cs typeface="Ubuntu"/>
                <a:sym typeface="Ubuntu"/>
              </a:rPr>
              <a:t>Knows nothing about web-dev.</a:t>
            </a:r>
            <a:endParaRPr i="1" sz="2400" strike="sngStrike">
              <a:latin typeface="Ubuntu"/>
              <a:ea typeface="Ubuntu"/>
              <a:cs typeface="Ubuntu"/>
              <a:sym typeface="Ubuntu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Ubuntu"/>
              <a:buChar char="●"/>
            </a:pPr>
            <a:r>
              <a:rPr i="1" lang="en" sz="24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Most qualified to do this presentation!</a:t>
            </a:r>
            <a:endParaRPr i="1" sz="2400"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114" name="Google Shape;11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45400" y="3380550"/>
            <a:ext cx="2021200" cy="150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112"/>
          <p:cNvSpPr txBox="1"/>
          <p:nvPr>
            <p:ph type="title"/>
          </p:nvPr>
        </p:nvSpPr>
        <p:spPr>
          <a:xfrm>
            <a:off x="311700" y="236725"/>
            <a:ext cx="8520600" cy="78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306998"/>
                </a:solidFill>
              </a:rPr>
              <a:t>Django</a:t>
            </a:r>
            <a:endParaRPr b="1" sz="3600">
              <a:solidFill>
                <a:srgbClr val="306998"/>
              </a:solidFill>
            </a:endParaRPr>
          </a:p>
        </p:txBody>
      </p:sp>
      <p:sp>
        <p:nvSpPr>
          <p:cNvPr id="754" name="Google Shape;754;p112"/>
          <p:cNvSpPr txBox="1"/>
          <p:nvPr>
            <p:ph idx="1" type="body"/>
          </p:nvPr>
        </p:nvSpPr>
        <p:spPr>
          <a:xfrm>
            <a:off x="311700" y="1152475"/>
            <a:ext cx="8613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The Django Framework...</a:t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</a:rPr>
              <a:t>- Focuses on easy, reusable code.</a:t>
            </a:r>
            <a:endParaRPr sz="2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</a:rPr>
              <a:t>- Emphasis on simple database-driven websites.</a:t>
            </a:r>
            <a:endParaRPr sz="2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</a:rPr>
              <a:t>- Used by PBS, Instagram, Mozilla, etc.</a:t>
            </a:r>
            <a:endParaRPr sz="2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</a:endParaRPr>
          </a:p>
        </p:txBody>
      </p:sp>
      <p:sp>
        <p:nvSpPr>
          <p:cNvPr id="755" name="Google Shape;755;p112"/>
          <p:cNvSpPr txBox="1"/>
          <p:nvPr/>
        </p:nvSpPr>
        <p:spPr>
          <a:xfrm>
            <a:off x="5557025" y="4591900"/>
            <a:ext cx="3434700" cy="5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  <a:latin typeface="Ubuntu"/>
                <a:ea typeface="Ubuntu"/>
                <a:cs typeface="Ubuntu"/>
                <a:sym typeface="Ubuntu"/>
              </a:rPr>
              <a:t>djangoproject.com</a:t>
            </a:r>
            <a:endParaRPr sz="1800">
              <a:solidFill>
                <a:srgbClr val="666666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756" name="Google Shape;756;p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9675" y="977600"/>
            <a:ext cx="3239349" cy="112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13"/>
          <p:cNvSpPr txBox="1"/>
          <p:nvPr>
            <p:ph type="title"/>
          </p:nvPr>
        </p:nvSpPr>
        <p:spPr>
          <a:xfrm>
            <a:off x="311700" y="236725"/>
            <a:ext cx="8520600" cy="78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306998"/>
                </a:solidFill>
              </a:rPr>
              <a:t>Overview</a:t>
            </a:r>
            <a:endParaRPr b="1" sz="3600">
              <a:solidFill>
                <a:srgbClr val="306998"/>
              </a:solidFill>
            </a:endParaRPr>
          </a:p>
        </p:txBody>
      </p:sp>
      <p:sp>
        <p:nvSpPr>
          <p:cNvPr id="762" name="Google Shape;762;p113"/>
          <p:cNvSpPr txBox="1"/>
          <p:nvPr>
            <p:ph idx="1" type="body"/>
          </p:nvPr>
        </p:nvSpPr>
        <p:spPr>
          <a:xfrm>
            <a:off x="311700" y="1152475"/>
            <a:ext cx="8613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Python in Hardware</a:t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7" name="Google Shape;767;p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07030" y="1936750"/>
            <a:ext cx="4298970" cy="3416400"/>
          </a:xfrm>
          <a:prstGeom prst="rect">
            <a:avLst/>
          </a:prstGeom>
          <a:noFill/>
          <a:ln>
            <a:noFill/>
          </a:ln>
        </p:spPr>
      </p:pic>
      <p:sp>
        <p:nvSpPr>
          <p:cNvPr id="768" name="Google Shape;768;p114"/>
          <p:cNvSpPr txBox="1"/>
          <p:nvPr>
            <p:ph type="title"/>
          </p:nvPr>
        </p:nvSpPr>
        <p:spPr>
          <a:xfrm>
            <a:off x="311700" y="236725"/>
            <a:ext cx="8520600" cy="78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306998"/>
                </a:solidFill>
              </a:rPr>
              <a:t>Overview</a:t>
            </a:r>
            <a:endParaRPr b="1" sz="3600">
              <a:solidFill>
                <a:srgbClr val="306998"/>
              </a:solidFill>
            </a:endParaRPr>
          </a:p>
        </p:txBody>
      </p:sp>
      <p:sp>
        <p:nvSpPr>
          <p:cNvPr id="769" name="Google Shape;769;p114"/>
          <p:cNvSpPr txBox="1"/>
          <p:nvPr>
            <p:ph idx="1" type="body"/>
          </p:nvPr>
        </p:nvSpPr>
        <p:spPr>
          <a:xfrm>
            <a:off x="311700" y="1152475"/>
            <a:ext cx="8613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Python in Hardware</a:t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</a:rPr>
              <a:t>- Python code typically jives well with Raspberry Pis</a:t>
            </a:r>
            <a:endParaRPr sz="2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</a:rPr>
              <a:t>  </a:t>
            </a:r>
            <a:r>
              <a:rPr lang="en" sz="2400">
                <a:solidFill>
                  <a:srgbClr val="666666"/>
                </a:solidFill>
              </a:rPr>
              <a:t>(Arduinos are usually done in the C language.)</a:t>
            </a:r>
            <a:endParaRPr sz="24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</a:endParaRPr>
          </a:p>
        </p:txBody>
      </p:sp>
      <p:sp>
        <p:nvSpPr>
          <p:cNvPr id="770" name="Google Shape;770;p114"/>
          <p:cNvSpPr txBox="1"/>
          <p:nvPr/>
        </p:nvSpPr>
        <p:spPr>
          <a:xfrm>
            <a:off x="5557025" y="4591900"/>
            <a:ext cx="3434700" cy="5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  <a:latin typeface="Ubuntu"/>
                <a:ea typeface="Ubuntu"/>
                <a:cs typeface="Ubuntu"/>
                <a:sym typeface="Ubuntu"/>
              </a:rPr>
              <a:t>www.raspberrypi.org</a:t>
            </a:r>
            <a:endParaRPr sz="1800">
              <a:solidFill>
                <a:srgbClr val="666666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5" name="Google Shape;775;p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07030" y="1936750"/>
            <a:ext cx="4298970" cy="3416400"/>
          </a:xfrm>
          <a:prstGeom prst="rect">
            <a:avLst/>
          </a:prstGeom>
          <a:noFill/>
          <a:ln>
            <a:noFill/>
          </a:ln>
        </p:spPr>
      </p:pic>
      <p:sp>
        <p:nvSpPr>
          <p:cNvPr id="776" name="Google Shape;776;p115"/>
          <p:cNvSpPr txBox="1"/>
          <p:nvPr>
            <p:ph type="title"/>
          </p:nvPr>
        </p:nvSpPr>
        <p:spPr>
          <a:xfrm>
            <a:off x="311700" y="236725"/>
            <a:ext cx="8520600" cy="78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306998"/>
                </a:solidFill>
              </a:rPr>
              <a:t>Overview</a:t>
            </a:r>
            <a:endParaRPr b="1" sz="3600">
              <a:solidFill>
                <a:srgbClr val="306998"/>
              </a:solidFill>
            </a:endParaRPr>
          </a:p>
        </p:txBody>
      </p:sp>
      <p:sp>
        <p:nvSpPr>
          <p:cNvPr id="777" name="Google Shape;777;p115"/>
          <p:cNvSpPr txBox="1"/>
          <p:nvPr>
            <p:ph idx="1" type="body"/>
          </p:nvPr>
        </p:nvSpPr>
        <p:spPr>
          <a:xfrm>
            <a:off x="311700" y="1152475"/>
            <a:ext cx="8613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Python in Hardware</a:t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</a:rPr>
              <a:t>- Python code typically jives well with Raspberry Pis</a:t>
            </a:r>
            <a:endParaRPr sz="2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</a:rPr>
              <a:t>  </a:t>
            </a:r>
            <a:r>
              <a:rPr lang="en" sz="2400">
                <a:solidFill>
                  <a:srgbClr val="666666"/>
                </a:solidFill>
              </a:rPr>
              <a:t>(Arduinos are usually done in the C language.)</a:t>
            </a:r>
            <a:endParaRPr sz="24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</a:rPr>
              <a:t>- Many projects schematics are available online.</a:t>
            </a:r>
            <a:endParaRPr sz="2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</a:endParaRPr>
          </a:p>
        </p:txBody>
      </p:sp>
      <p:sp>
        <p:nvSpPr>
          <p:cNvPr id="778" name="Google Shape;778;p115"/>
          <p:cNvSpPr txBox="1"/>
          <p:nvPr/>
        </p:nvSpPr>
        <p:spPr>
          <a:xfrm>
            <a:off x="5557025" y="4591900"/>
            <a:ext cx="3434700" cy="5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  <a:latin typeface="Ubuntu"/>
                <a:ea typeface="Ubuntu"/>
                <a:cs typeface="Ubuntu"/>
                <a:sym typeface="Ubuntu"/>
              </a:rPr>
              <a:t>www.raspberrypi.org</a:t>
            </a:r>
            <a:endParaRPr sz="1800">
              <a:solidFill>
                <a:srgbClr val="666666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2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3" name="Google Shape;783;p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07030" y="1936750"/>
            <a:ext cx="4298970" cy="3416400"/>
          </a:xfrm>
          <a:prstGeom prst="rect">
            <a:avLst/>
          </a:prstGeom>
          <a:noFill/>
          <a:ln>
            <a:noFill/>
          </a:ln>
        </p:spPr>
      </p:pic>
      <p:sp>
        <p:nvSpPr>
          <p:cNvPr id="784" name="Google Shape;784;p116"/>
          <p:cNvSpPr txBox="1"/>
          <p:nvPr>
            <p:ph type="title"/>
          </p:nvPr>
        </p:nvSpPr>
        <p:spPr>
          <a:xfrm>
            <a:off x="311700" y="236725"/>
            <a:ext cx="8520600" cy="78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306998"/>
                </a:solidFill>
              </a:rPr>
              <a:t>Overview</a:t>
            </a:r>
            <a:endParaRPr b="1" sz="3600">
              <a:solidFill>
                <a:srgbClr val="306998"/>
              </a:solidFill>
            </a:endParaRPr>
          </a:p>
        </p:txBody>
      </p:sp>
      <p:sp>
        <p:nvSpPr>
          <p:cNvPr id="785" name="Google Shape;785;p116"/>
          <p:cNvSpPr txBox="1"/>
          <p:nvPr>
            <p:ph idx="1" type="body"/>
          </p:nvPr>
        </p:nvSpPr>
        <p:spPr>
          <a:xfrm>
            <a:off x="311700" y="1152475"/>
            <a:ext cx="8613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Python in Hardware</a:t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</a:rPr>
              <a:t>- Python code typically jives well with Raspberry Pis</a:t>
            </a:r>
            <a:endParaRPr sz="2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</a:rPr>
              <a:t>  </a:t>
            </a:r>
            <a:r>
              <a:rPr lang="en" sz="2400">
                <a:solidFill>
                  <a:srgbClr val="666666"/>
                </a:solidFill>
              </a:rPr>
              <a:t>(Arduinos are usually done in the C language.)</a:t>
            </a:r>
            <a:endParaRPr sz="24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</a:rPr>
              <a:t>- Many projects schematics are available online.</a:t>
            </a:r>
            <a:endParaRPr sz="2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</a:rPr>
              <a:t>- CPSC 359 introduces you to RPi3-Bs</a:t>
            </a:r>
            <a:endParaRPr sz="2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</a:endParaRPr>
          </a:p>
        </p:txBody>
      </p:sp>
      <p:sp>
        <p:nvSpPr>
          <p:cNvPr id="786" name="Google Shape;786;p116"/>
          <p:cNvSpPr txBox="1"/>
          <p:nvPr/>
        </p:nvSpPr>
        <p:spPr>
          <a:xfrm>
            <a:off x="5557025" y="4591900"/>
            <a:ext cx="3434700" cy="5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  <a:latin typeface="Ubuntu"/>
                <a:ea typeface="Ubuntu"/>
                <a:cs typeface="Ubuntu"/>
                <a:sym typeface="Ubuntu"/>
              </a:rPr>
              <a:t>www.raspberrypi.org</a:t>
            </a:r>
            <a:endParaRPr sz="1800">
              <a:solidFill>
                <a:srgbClr val="666666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1" name="Google Shape;791;p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9423" y="481475"/>
            <a:ext cx="7265150" cy="4180550"/>
          </a:xfrm>
          <a:prstGeom prst="rect">
            <a:avLst/>
          </a:prstGeom>
          <a:noFill/>
          <a:ln>
            <a:noFill/>
          </a:ln>
        </p:spPr>
      </p:pic>
      <p:sp>
        <p:nvSpPr>
          <p:cNvPr id="792" name="Google Shape;792;p117"/>
          <p:cNvSpPr txBox="1"/>
          <p:nvPr/>
        </p:nvSpPr>
        <p:spPr>
          <a:xfrm>
            <a:off x="5557025" y="4591900"/>
            <a:ext cx="3434700" cy="5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  <a:latin typeface="Ubuntu"/>
                <a:ea typeface="Ubuntu"/>
                <a:cs typeface="Ubuntu"/>
                <a:sym typeface="Ubuntu"/>
              </a:rPr>
              <a:t>projects.raspberrypi.org/en</a:t>
            </a:r>
            <a:endParaRPr sz="1800">
              <a:solidFill>
                <a:srgbClr val="666666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18"/>
          <p:cNvSpPr txBox="1"/>
          <p:nvPr/>
        </p:nvSpPr>
        <p:spPr>
          <a:xfrm>
            <a:off x="4593825" y="438550"/>
            <a:ext cx="4304100" cy="32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306998"/>
                </a:solidFill>
                <a:latin typeface="Ubuntu"/>
                <a:ea typeface="Ubuntu"/>
                <a:cs typeface="Ubuntu"/>
                <a:sym typeface="Ubuntu"/>
              </a:rPr>
              <a:t>GARAGE (MS 142)</a:t>
            </a:r>
            <a:endParaRPr b="1" sz="3600">
              <a:solidFill>
                <a:srgbClr val="306998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Ubuntu"/>
                <a:ea typeface="Ubuntu"/>
                <a:cs typeface="Ubuntu"/>
                <a:sym typeface="Ubuntu"/>
              </a:rPr>
              <a:t>- Place to plan and implement projects.</a:t>
            </a:r>
            <a:endParaRPr sz="18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Ubuntu"/>
                <a:ea typeface="Ubuntu"/>
                <a:cs typeface="Ubuntu"/>
                <a:sym typeface="Ubuntu"/>
              </a:rPr>
              <a:t>- 3D Printing Software</a:t>
            </a:r>
            <a:endParaRPr sz="18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Ubuntu"/>
                <a:ea typeface="Ubuntu"/>
                <a:cs typeface="Ubuntu"/>
                <a:sym typeface="Ubuntu"/>
              </a:rPr>
              <a:t>- Old tech, bits &amp; pieces available.</a:t>
            </a:r>
            <a:endParaRPr sz="18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Ubuntu"/>
                <a:ea typeface="Ubuntu"/>
                <a:cs typeface="Ubuntu"/>
                <a:sym typeface="Ubuntu"/>
              </a:rPr>
              <a:t>- Requires safety training. </a:t>
            </a:r>
            <a:r>
              <a:rPr lang="en" sz="1800">
                <a:solidFill>
                  <a:srgbClr val="666666"/>
                </a:solidFill>
                <a:latin typeface="Ubuntu"/>
                <a:ea typeface="Ubuntu"/>
                <a:cs typeface="Ubuntu"/>
                <a:sym typeface="Ubuntu"/>
              </a:rPr>
              <a:t>(See E-Mail)</a:t>
            </a:r>
            <a:endParaRPr sz="1800">
              <a:solidFill>
                <a:srgbClr val="666666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Ubuntu"/>
                <a:ea typeface="Ubuntu"/>
                <a:cs typeface="Ubuntu"/>
                <a:sym typeface="Ubuntu"/>
              </a:rPr>
              <a:t>- Great place to work on RPis!</a:t>
            </a:r>
            <a:endParaRPr sz="1800">
              <a:latin typeface="Ubuntu"/>
              <a:ea typeface="Ubuntu"/>
              <a:cs typeface="Ubuntu"/>
              <a:sym typeface="Ubuntu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798" name="Google Shape;798;p118"/>
          <p:cNvSpPr txBox="1"/>
          <p:nvPr/>
        </p:nvSpPr>
        <p:spPr>
          <a:xfrm>
            <a:off x="5557025" y="4363300"/>
            <a:ext cx="3434700" cy="5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  <a:latin typeface="Ubuntu"/>
                <a:ea typeface="Ubuntu"/>
                <a:cs typeface="Ubuntu"/>
                <a:sym typeface="Ubuntu"/>
              </a:rPr>
              <a:t>joshua.horacsek@ucalgary.ca</a:t>
            </a:r>
            <a:endParaRPr sz="1800">
              <a:solidFill>
                <a:srgbClr val="666666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  <a:latin typeface="Ubuntu"/>
                <a:ea typeface="Ubuntu"/>
                <a:cs typeface="Ubuntu"/>
                <a:sym typeface="Ubuntu"/>
              </a:rPr>
              <a:t>garage142.cpsc.ucalgary.ca</a:t>
            </a:r>
            <a:endParaRPr sz="1800">
              <a:solidFill>
                <a:srgbClr val="666666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799" name="Google Shape;799;p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620138"/>
            <a:ext cx="4289025" cy="2839335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19"/>
          <p:cNvSpPr txBox="1"/>
          <p:nvPr/>
        </p:nvSpPr>
        <p:spPr>
          <a:xfrm>
            <a:off x="4593825" y="438550"/>
            <a:ext cx="4304100" cy="44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306998"/>
                </a:solidFill>
                <a:latin typeface="Ubuntu"/>
                <a:ea typeface="Ubuntu"/>
                <a:cs typeface="Ubuntu"/>
                <a:sym typeface="Ubuntu"/>
              </a:rPr>
              <a:t>HACK-A-THONS</a:t>
            </a:r>
            <a:endParaRPr b="1" sz="3600">
              <a:solidFill>
                <a:srgbClr val="306998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Ubuntu"/>
                <a:ea typeface="Ubuntu"/>
                <a:cs typeface="Ubuntu"/>
                <a:sym typeface="Ubuntu"/>
              </a:rPr>
              <a:t>- Events to learn new skills and challenge your current ones!</a:t>
            </a:r>
            <a:endParaRPr sz="18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Ubuntu"/>
                <a:ea typeface="Ubuntu"/>
                <a:cs typeface="Ubuntu"/>
                <a:sym typeface="Ubuntu"/>
              </a:rPr>
              <a:t>- Make new friends and compete to win first place!</a:t>
            </a:r>
            <a:endParaRPr sz="18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Ubuntu"/>
                <a:ea typeface="Ubuntu"/>
                <a:cs typeface="Ubuntu"/>
                <a:sym typeface="Ubuntu"/>
              </a:rPr>
              <a:t>- Usually involves inventing something fun with hardware.</a:t>
            </a:r>
            <a:endParaRPr sz="18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Ubuntu"/>
                <a:ea typeface="Ubuntu"/>
                <a:cs typeface="Ubuntu"/>
                <a:sym typeface="Ubuntu"/>
              </a:rPr>
              <a:t>- CSUS hosts one every year during the Winter-semester break.</a:t>
            </a:r>
            <a:endParaRPr sz="1800">
              <a:latin typeface="Ubuntu"/>
              <a:ea typeface="Ubuntu"/>
              <a:cs typeface="Ubuntu"/>
              <a:sym typeface="Ubuntu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805" name="Google Shape;805;p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9175" y="438550"/>
            <a:ext cx="3964551" cy="3964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p1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RESOURCES</a:t>
            </a:r>
            <a:endParaRPr b="1"/>
          </a:p>
        </p:txBody>
      </p:sp>
      <p:sp>
        <p:nvSpPr>
          <p:cNvPr id="811" name="Google Shape;811;p120"/>
          <p:cNvSpPr txBox="1"/>
          <p:nvPr>
            <p:ph idx="1" type="body"/>
          </p:nvPr>
        </p:nvSpPr>
        <p:spPr>
          <a:xfrm>
            <a:off x="311700" y="1152475"/>
            <a:ext cx="4330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</a:rPr>
              <a:t>Web-Development</a:t>
            </a:r>
            <a:endParaRPr b="1"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CPSC 441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666666"/>
                </a:solidFill>
              </a:rPr>
              <a:t>Computer Networks (Theory of the Internet)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SENG 513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666666"/>
                </a:solidFill>
              </a:rPr>
              <a:t>Web-Based Systems</a:t>
            </a:r>
            <a:endParaRPr i="1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Flask Documentation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666666"/>
                </a:solidFill>
              </a:rPr>
              <a:t>A beginner friendly, step-by-step intro to Flask.</a:t>
            </a:r>
            <a:endParaRPr i="1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>
                <a:solidFill>
                  <a:srgbClr val="666666"/>
                </a:solidFill>
              </a:rPr>
              <a:t>flask.pocoo.org/docs/1.0</a:t>
            </a:r>
            <a:endParaRPr i="1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Django Documentation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666666"/>
                </a:solidFill>
              </a:rPr>
              <a:t>In-depth, thorough documentation/tutorials.</a:t>
            </a:r>
            <a:endParaRPr i="1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>
                <a:solidFill>
                  <a:srgbClr val="666666"/>
                </a:solidFill>
              </a:rPr>
              <a:t>docs.djangoproject.com/en/2.1</a:t>
            </a:r>
            <a:endParaRPr i="1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200">
                <a:solidFill>
                  <a:srgbClr val="666666"/>
                </a:solidFill>
              </a:rPr>
              <a:t>ucalgary.ca/pubs/calendar/current/computer-science.html</a:t>
            </a:r>
            <a:endParaRPr i="1" sz="12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200">
                <a:solidFill>
                  <a:srgbClr val="666666"/>
                </a:solidFill>
              </a:rPr>
              <a:t>https://www.ucalgary.ca/cpsc/</a:t>
            </a:r>
            <a:endParaRPr i="1" sz="12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/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812" name="Google Shape;812;p120"/>
          <p:cNvSpPr txBox="1"/>
          <p:nvPr>
            <p:ph idx="2" type="body"/>
          </p:nvPr>
        </p:nvSpPr>
        <p:spPr>
          <a:xfrm>
            <a:off x="4832400" y="1152475"/>
            <a:ext cx="4185000" cy="377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</a:rPr>
              <a:t>Hardware</a:t>
            </a:r>
            <a:endParaRPr b="1"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CPSC 359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666666"/>
                </a:solidFill>
              </a:rPr>
              <a:t>Computing Machinery II</a:t>
            </a:r>
            <a:endParaRPr i="1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CPSC 581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666666"/>
                </a:solidFill>
              </a:rPr>
              <a:t>Human-Computer Interactions II</a:t>
            </a:r>
            <a:endParaRPr i="1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200">
                <a:solidFill>
                  <a:srgbClr val="666666"/>
                </a:solidFill>
              </a:rPr>
              <a:t>https://www.ucalgary.ca/pubs/calendar/current/software-engineering.html</a:t>
            </a:r>
            <a:endParaRPr b="1"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121"/>
          <p:cNvSpPr/>
          <p:nvPr/>
        </p:nvSpPr>
        <p:spPr>
          <a:xfrm>
            <a:off x="0" y="1622550"/>
            <a:ext cx="9165600" cy="1898400"/>
          </a:xfrm>
          <a:prstGeom prst="rect">
            <a:avLst/>
          </a:prstGeom>
          <a:solidFill>
            <a:srgbClr val="FFD43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D43B"/>
              </a:solidFill>
            </a:endParaRPr>
          </a:p>
        </p:txBody>
      </p:sp>
      <p:sp>
        <p:nvSpPr>
          <p:cNvPr id="818" name="Google Shape;818;p121"/>
          <p:cNvSpPr txBox="1"/>
          <p:nvPr/>
        </p:nvSpPr>
        <p:spPr>
          <a:xfrm>
            <a:off x="-75" y="1172025"/>
            <a:ext cx="9144000" cy="27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400">
                <a:solidFill>
                  <a:srgbClr val="306998"/>
                </a:solidFill>
                <a:latin typeface="Ubuntu"/>
                <a:ea typeface="Ubuntu"/>
                <a:cs typeface="Ubuntu"/>
                <a:sym typeface="Ubuntu"/>
              </a:rPr>
              <a:t>Section 6:</a:t>
            </a:r>
            <a:endParaRPr i="1" sz="2400">
              <a:solidFill>
                <a:srgbClr val="306998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306998"/>
                </a:solidFill>
                <a:latin typeface="Ubuntu"/>
                <a:ea typeface="Ubuntu"/>
                <a:cs typeface="Ubuntu"/>
                <a:sym typeface="Ubuntu"/>
              </a:rPr>
              <a:t>LEARN MORE</a:t>
            </a:r>
            <a:endParaRPr b="1" sz="4800">
              <a:solidFill>
                <a:srgbClr val="306998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400">
                <a:solidFill>
                  <a:srgbClr val="306998"/>
                </a:solidFill>
                <a:latin typeface="Ubuntu"/>
                <a:ea typeface="Ubuntu"/>
                <a:cs typeface="Ubuntu"/>
                <a:sym typeface="Ubuntu"/>
              </a:rPr>
              <a:t>Learn yourself smarter</a:t>
            </a:r>
            <a:endParaRPr i="1" sz="2400">
              <a:solidFill>
                <a:srgbClr val="306998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rgbClr val="306998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3"/>
          <p:cNvSpPr txBox="1"/>
          <p:nvPr/>
        </p:nvSpPr>
        <p:spPr>
          <a:xfrm>
            <a:off x="358675" y="322825"/>
            <a:ext cx="6205200" cy="48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666666"/>
                </a:solidFill>
                <a:latin typeface="Ubuntu"/>
                <a:ea typeface="Ubuntu"/>
                <a:cs typeface="Ubuntu"/>
                <a:sym typeface="Ubuntu"/>
              </a:rPr>
              <a:t>You hopefully are...</a:t>
            </a:r>
            <a:endParaRPr sz="2400">
              <a:solidFill>
                <a:srgbClr val="666666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latin typeface="Ubuntu"/>
                <a:ea typeface="Ubuntu"/>
                <a:cs typeface="Ubuntu"/>
                <a:sym typeface="Ubuntu"/>
              </a:rPr>
              <a:t>A Python Newbie</a:t>
            </a:r>
            <a:endParaRPr b="1" sz="48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Ubuntu"/>
                <a:ea typeface="Ubuntu"/>
                <a:cs typeface="Ubuntu"/>
                <a:sym typeface="Ubuntu"/>
              </a:rPr>
              <a:t>Computer Science Student</a:t>
            </a:r>
            <a:endParaRPr sz="24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Ubuntu"/>
                <a:ea typeface="Ubuntu"/>
                <a:cs typeface="Ubuntu"/>
                <a:sym typeface="Ubuntu"/>
              </a:rPr>
              <a:t>A Member of CSUS 18/19</a:t>
            </a:r>
            <a:endParaRPr sz="24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666666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120" name="Google Shape;12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8275" y="2571750"/>
            <a:ext cx="3321200" cy="209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822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p1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RESOURCES</a:t>
            </a:r>
            <a:endParaRPr b="1"/>
          </a:p>
        </p:txBody>
      </p:sp>
      <p:sp>
        <p:nvSpPr>
          <p:cNvPr id="824" name="Google Shape;824;p122"/>
          <p:cNvSpPr txBox="1"/>
          <p:nvPr>
            <p:ph idx="1" type="body"/>
          </p:nvPr>
        </p:nvSpPr>
        <p:spPr>
          <a:xfrm>
            <a:off x="311700" y="1152475"/>
            <a:ext cx="4330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0000"/>
                </a:solidFill>
              </a:rPr>
              <a:t>Python Resources</a:t>
            </a:r>
            <a:endParaRPr b="1" sz="18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Dive Into Python 3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666666"/>
                </a:solidFill>
              </a:rPr>
              <a:t>Fast-track Python with examples. Great refresher.</a:t>
            </a:r>
            <a:endParaRPr i="1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666666"/>
                </a:solidFill>
              </a:rPr>
              <a:t>www.diveintopython3.net</a:t>
            </a:r>
            <a:endParaRPr i="1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/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828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p1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RESOURCES</a:t>
            </a:r>
            <a:endParaRPr b="1"/>
          </a:p>
        </p:txBody>
      </p:sp>
      <p:sp>
        <p:nvSpPr>
          <p:cNvPr id="830" name="Google Shape;830;p123"/>
          <p:cNvSpPr txBox="1"/>
          <p:nvPr>
            <p:ph idx="1" type="body"/>
          </p:nvPr>
        </p:nvSpPr>
        <p:spPr>
          <a:xfrm>
            <a:off x="311700" y="1152475"/>
            <a:ext cx="4330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0000"/>
                </a:solidFill>
              </a:rPr>
              <a:t>Python Resources</a:t>
            </a:r>
            <a:endParaRPr b="1" sz="18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Dive Into Python 3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666666"/>
                </a:solidFill>
              </a:rPr>
              <a:t>Fast-track Python with examples. Great refresher.</a:t>
            </a:r>
            <a:endParaRPr i="1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666666"/>
                </a:solidFill>
              </a:rPr>
              <a:t>www.diveintopython3.net</a:t>
            </a:r>
            <a:endParaRPr i="1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Automate the Boring Stuff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666666"/>
                </a:solidFill>
              </a:rPr>
              <a:t>A thorough guide for beginners by Al Sweigart.</a:t>
            </a:r>
            <a:endParaRPr i="1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666666"/>
                </a:solidFill>
              </a:rPr>
              <a:t>www.automatetheboringstuff.com</a:t>
            </a:r>
            <a:endParaRPr i="1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/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834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p1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RESOURCES</a:t>
            </a:r>
            <a:endParaRPr b="1"/>
          </a:p>
        </p:txBody>
      </p:sp>
      <p:sp>
        <p:nvSpPr>
          <p:cNvPr id="836" name="Google Shape;836;p124"/>
          <p:cNvSpPr txBox="1"/>
          <p:nvPr>
            <p:ph idx="1" type="body"/>
          </p:nvPr>
        </p:nvSpPr>
        <p:spPr>
          <a:xfrm>
            <a:off x="311700" y="1152475"/>
            <a:ext cx="4330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0000"/>
                </a:solidFill>
              </a:rPr>
              <a:t>Python Resources</a:t>
            </a:r>
            <a:endParaRPr b="1" sz="18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Dive Into Python 3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666666"/>
                </a:solidFill>
              </a:rPr>
              <a:t>Fast-track Python with examples. Great refresher.</a:t>
            </a:r>
            <a:endParaRPr i="1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666666"/>
                </a:solidFill>
              </a:rPr>
              <a:t>www.diveintopython3.net</a:t>
            </a:r>
            <a:endParaRPr i="1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Automate the Boring Stuff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666666"/>
                </a:solidFill>
              </a:rPr>
              <a:t>A thorough guide for beginners by Al Sweigart.</a:t>
            </a:r>
            <a:endParaRPr i="1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666666"/>
                </a:solidFill>
              </a:rPr>
              <a:t>www.automatetheboringstuff.com</a:t>
            </a:r>
            <a:endParaRPr i="1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Lynda.com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666666"/>
                </a:solidFill>
              </a:rPr>
              <a:t>An online learning website.</a:t>
            </a:r>
            <a:endParaRPr i="1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666666"/>
                </a:solidFill>
              </a:rPr>
              <a:t>Entirely free for Calgary Library Card holders!</a:t>
            </a:r>
            <a:endParaRPr i="1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666666"/>
                </a:solidFill>
              </a:rPr>
              <a:t>www.lynda.com/</a:t>
            </a:r>
            <a:endParaRPr i="1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/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837" name="Google Shape;837;p124"/>
          <p:cNvSpPr txBox="1"/>
          <p:nvPr>
            <p:ph idx="2" type="body"/>
          </p:nvPr>
        </p:nvSpPr>
        <p:spPr>
          <a:xfrm>
            <a:off x="4832400" y="1152475"/>
            <a:ext cx="4215300" cy="377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1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RESOURCES</a:t>
            </a:r>
            <a:endParaRPr b="1"/>
          </a:p>
        </p:txBody>
      </p:sp>
      <p:sp>
        <p:nvSpPr>
          <p:cNvPr id="843" name="Google Shape;843;p125"/>
          <p:cNvSpPr txBox="1"/>
          <p:nvPr>
            <p:ph idx="1" type="body"/>
          </p:nvPr>
        </p:nvSpPr>
        <p:spPr>
          <a:xfrm>
            <a:off x="311700" y="1152475"/>
            <a:ext cx="4330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0000"/>
                </a:solidFill>
              </a:rPr>
              <a:t>Python Resources</a:t>
            </a:r>
            <a:endParaRPr b="1" sz="18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Dive Into Python 3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666666"/>
                </a:solidFill>
              </a:rPr>
              <a:t>Fast-track Python with examples. Great refresher.</a:t>
            </a:r>
            <a:endParaRPr i="1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666666"/>
                </a:solidFill>
              </a:rPr>
              <a:t>www.diveintopython3.net</a:t>
            </a:r>
            <a:endParaRPr i="1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Automate the Boring Stuff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666666"/>
                </a:solidFill>
              </a:rPr>
              <a:t>A thorough guide for beginners by Al Sweigart.</a:t>
            </a:r>
            <a:endParaRPr i="1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666666"/>
                </a:solidFill>
              </a:rPr>
              <a:t>www.automatetheboringstuff.com</a:t>
            </a:r>
            <a:endParaRPr i="1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Lynda.com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666666"/>
                </a:solidFill>
              </a:rPr>
              <a:t>An online learning website.</a:t>
            </a:r>
            <a:endParaRPr i="1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666666"/>
                </a:solidFill>
              </a:rPr>
              <a:t>Entirely free for Calgary Library Card holders!</a:t>
            </a:r>
            <a:endParaRPr i="1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666666"/>
                </a:solidFill>
              </a:rPr>
              <a:t>www.lynda.com/</a:t>
            </a:r>
            <a:endParaRPr i="1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/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844" name="Google Shape;844;p125"/>
          <p:cNvSpPr txBox="1"/>
          <p:nvPr>
            <p:ph idx="2" type="body"/>
          </p:nvPr>
        </p:nvSpPr>
        <p:spPr>
          <a:xfrm>
            <a:off x="4832400" y="1152475"/>
            <a:ext cx="4215300" cy="377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</a:rPr>
              <a:t>Specialty Resources</a:t>
            </a:r>
            <a:endParaRPr b="1"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Sentdex’s YouTube Channel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666666"/>
                </a:solidFill>
              </a:rPr>
              <a:t>Advanced Python projects by an expert.</a:t>
            </a:r>
            <a:endParaRPr i="1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666666"/>
                </a:solidFill>
              </a:rPr>
              <a:t>www.youtube.com/sentdex</a:t>
            </a:r>
            <a:endParaRPr i="1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1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RESOURCES</a:t>
            </a:r>
            <a:endParaRPr b="1"/>
          </a:p>
        </p:txBody>
      </p:sp>
      <p:sp>
        <p:nvSpPr>
          <p:cNvPr id="850" name="Google Shape;850;p126"/>
          <p:cNvSpPr txBox="1"/>
          <p:nvPr>
            <p:ph idx="1" type="body"/>
          </p:nvPr>
        </p:nvSpPr>
        <p:spPr>
          <a:xfrm>
            <a:off x="311700" y="1152475"/>
            <a:ext cx="4330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0000"/>
                </a:solidFill>
              </a:rPr>
              <a:t>Python Resources</a:t>
            </a:r>
            <a:endParaRPr b="1" sz="18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Dive Into Python 3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666666"/>
                </a:solidFill>
              </a:rPr>
              <a:t>Fast-track Python with examples. Great refresher.</a:t>
            </a:r>
            <a:endParaRPr i="1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666666"/>
                </a:solidFill>
              </a:rPr>
              <a:t>www.diveintopython3.net</a:t>
            </a:r>
            <a:endParaRPr i="1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Automate the Boring Stuff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666666"/>
                </a:solidFill>
              </a:rPr>
              <a:t>A thorough guide for beginners by Al Sweigart.</a:t>
            </a:r>
            <a:endParaRPr i="1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666666"/>
                </a:solidFill>
              </a:rPr>
              <a:t>www.automatetheboringstuff.com</a:t>
            </a:r>
            <a:endParaRPr i="1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Lynda.com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666666"/>
                </a:solidFill>
              </a:rPr>
              <a:t>An online learning website.</a:t>
            </a:r>
            <a:endParaRPr i="1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666666"/>
                </a:solidFill>
              </a:rPr>
              <a:t>Entirely free for Calgary Library Card holders!</a:t>
            </a:r>
            <a:endParaRPr i="1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666666"/>
                </a:solidFill>
              </a:rPr>
              <a:t>www.lynda.com/</a:t>
            </a:r>
            <a:endParaRPr i="1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/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851" name="Google Shape;851;p126"/>
          <p:cNvSpPr txBox="1"/>
          <p:nvPr>
            <p:ph idx="2" type="body"/>
          </p:nvPr>
        </p:nvSpPr>
        <p:spPr>
          <a:xfrm>
            <a:off x="4832400" y="1152475"/>
            <a:ext cx="4215300" cy="377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</a:rPr>
              <a:t>Specialty Resources</a:t>
            </a:r>
            <a:endParaRPr b="1"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Sentdex’s YouTube Channel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666666"/>
                </a:solidFill>
              </a:rPr>
              <a:t>Advanced Python projects by an expert.</a:t>
            </a:r>
            <a:endParaRPr i="1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666666"/>
                </a:solidFill>
              </a:rPr>
              <a:t>www.youtube.com/sentdex</a:t>
            </a:r>
            <a:endParaRPr i="1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Anaconda Starter Guide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666666"/>
                </a:solidFill>
              </a:rPr>
              <a:t>A sheet linking various Data Science packages.</a:t>
            </a:r>
            <a:endParaRPr i="1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666666"/>
                </a:solidFill>
              </a:rPr>
              <a:t>go2.anaconda.com/tCWT161WXB02l00RN00002A</a:t>
            </a:r>
            <a:endParaRPr i="1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855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p1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RESOURCES</a:t>
            </a:r>
            <a:endParaRPr b="1"/>
          </a:p>
        </p:txBody>
      </p:sp>
      <p:sp>
        <p:nvSpPr>
          <p:cNvPr id="857" name="Google Shape;857;p127"/>
          <p:cNvSpPr txBox="1"/>
          <p:nvPr>
            <p:ph idx="1" type="body"/>
          </p:nvPr>
        </p:nvSpPr>
        <p:spPr>
          <a:xfrm>
            <a:off x="311700" y="1152475"/>
            <a:ext cx="4330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0000"/>
                </a:solidFill>
              </a:rPr>
              <a:t>Python Resources</a:t>
            </a:r>
            <a:endParaRPr b="1" sz="18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Dive Into Python 3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666666"/>
                </a:solidFill>
              </a:rPr>
              <a:t>Fast-track Python with examples. Great refresher.</a:t>
            </a:r>
            <a:endParaRPr i="1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666666"/>
                </a:solidFill>
              </a:rPr>
              <a:t>www.diveintopython3.net</a:t>
            </a:r>
            <a:endParaRPr i="1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Automate the Boring Stuff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666666"/>
                </a:solidFill>
              </a:rPr>
              <a:t>A thorough guide for beginners by Al Sweigart.</a:t>
            </a:r>
            <a:endParaRPr i="1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666666"/>
                </a:solidFill>
              </a:rPr>
              <a:t>www.automatetheboringstuff.com</a:t>
            </a:r>
            <a:endParaRPr i="1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Lynda.com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666666"/>
                </a:solidFill>
              </a:rPr>
              <a:t>An online learning website.</a:t>
            </a:r>
            <a:endParaRPr i="1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666666"/>
                </a:solidFill>
              </a:rPr>
              <a:t>Entirely free for Calgary Library Card holders!</a:t>
            </a:r>
            <a:endParaRPr i="1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666666"/>
                </a:solidFill>
              </a:rPr>
              <a:t>www.lynda.com/</a:t>
            </a:r>
            <a:endParaRPr i="1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/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858" name="Google Shape;858;p127"/>
          <p:cNvSpPr txBox="1"/>
          <p:nvPr>
            <p:ph idx="2" type="body"/>
          </p:nvPr>
        </p:nvSpPr>
        <p:spPr>
          <a:xfrm>
            <a:off x="4832400" y="1152475"/>
            <a:ext cx="4215300" cy="377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</a:rPr>
              <a:t>Specialty Resources</a:t>
            </a:r>
            <a:endParaRPr b="1"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Sentdex’s YouTube Channel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666666"/>
                </a:solidFill>
              </a:rPr>
              <a:t>Advanced Python projects by an expert.</a:t>
            </a:r>
            <a:endParaRPr i="1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666666"/>
                </a:solidFill>
              </a:rPr>
              <a:t>www.youtube.com/sentdex</a:t>
            </a:r>
            <a:endParaRPr i="1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Anaconda Starter Guide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666666"/>
                </a:solidFill>
              </a:rPr>
              <a:t>A sheet linking various Data Science packages.</a:t>
            </a:r>
            <a:endParaRPr i="1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666666"/>
                </a:solidFill>
              </a:rPr>
              <a:t>go2.anaconda.com/tCWT161WXB02l00RN00002A</a:t>
            </a:r>
            <a:endParaRPr i="1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Raspberry Pi Projects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666666"/>
                </a:solidFill>
              </a:rPr>
              <a:t>A giant collection of projects for your RPi3.</a:t>
            </a:r>
            <a:endParaRPr i="1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666666"/>
                </a:solidFill>
              </a:rPr>
              <a:t>projects.raspberrypi.org/en</a:t>
            </a:r>
            <a:endParaRPr i="1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862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p1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RESOURCES</a:t>
            </a:r>
            <a:endParaRPr b="1"/>
          </a:p>
        </p:txBody>
      </p:sp>
      <p:sp>
        <p:nvSpPr>
          <p:cNvPr id="864" name="Google Shape;864;p128"/>
          <p:cNvSpPr txBox="1"/>
          <p:nvPr>
            <p:ph idx="1" type="body"/>
          </p:nvPr>
        </p:nvSpPr>
        <p:spPr>
          <a:xfrm>
            <a:off x="311700" y="1152475"/>
            <a:ext cx="4330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0000"/>
                </a:solidFill>
              </a:rPr>
              <a:t>Python Resources</a:t>
            </a:r>
            <a:endParaRPr b="1" sz="18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Dive Into Python 3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666666"/>
                </a:solidFill>
              </a:rPr>
              <a:t>Fast-track Python with examples by Mark Pilgrim.</a:t>
            </a:r>
            <a:endParaRPr i="1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666666"/>
                </a:solidFill>
              </a:rPr>
              <a:t>www.diveintopython3.net</a:t>
            </a:r>
            <a:endParaRPr i="1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Automate the Boring Stuff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666666"/>
                </a:solidFill>
              </a:rPr>
              <a:t>A thorough guide for beginners by Al Sweigart.</a:t>
            </a:r>
            <a:endParaRPr i="1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666666"/>
                </a:solidFill>
              </a:rPr>
              <a:t>www.automatetheboringstuff.com</a:t>
            </a:r>
            <a:endParaRPr i="1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Lynda.com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666666"/>
                </a:solidFill>
              </a:rPr>
              <a:t>An online learning website.</a:t>
            </a:r>
            <a:endParaRPr i="1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666666"/>
                </a:solidFill>
              </a:rPr>
              <a:t>Entirely free for Calgary Library Card holders!</a:t>
            </a:r>
            <a:endParaRPr i="1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666666"/>
                </a:solidFill>
              </a:rPr>
              <a:t>www.lynda.com/</a:t>
            </a:r>
            <a:endParaRPr i="1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/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865" name="Google Shape;865;p128"/>
          <p:cNvSpPr txBox="1"/>
          <p:nvPr>
            <p:ph idx="2" type="body"/>
          </p:nvPr>
        </p:nvSpPr>
        <p:spPr>
          <a:xfrm>
            <a:off x="4832400" y="1152475"/>
            <a:ext cx="4215300" cy="377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</a:rPr>
              <a:t>Specialty Resources</a:t>
            </a:r>
            <a:endParaRPr b="1"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Sentdex’s YouTube Channel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666666"/>
                </a:solidFill>
              </a:rPr>
              <a:t>Advanced Python projects by an expert.</a:t>
            </a:r>
            <a:endParaRPr i="1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666666"/>
                </a:solidFill>
              </a:rPr>
              <a:t>www.youtube.com/sentdex</a:t>
            </a:r>
            <a:endParaRPr i="1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Anaconda Starter Guide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666666"/>
                </a:solidFill>
              </a:rPr>
              <a:t>A sheet linking various Data Science packages.</a:t>
            </a:r>
            <a:endParaRPr i="1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666666"/>
                </a:solidFill>
              </a:rPr>
              <a:t>go2.anaconda.com/tCWT161WXB02l00RN00002A</a:t>
            </a:r>
            <a:endParaRPr i="1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9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p129"/>
          <p:cNvSpPr txBox="1"/>
          <p:nvPr/>
        </p:nvSpPr>
        <p:spPr>
          <a:xfrm>
            <a:off x="4593825" y="438550"/>
            <a:ext cx="4304100" cy="44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306998"/>
                </a:solidFill>
                <a:latin typeface="Ubuntu"/>
                <a:ea typeface="Ubuntu"/>
                <a:cs typeface="Ubuntu"/>
                <a:sym typeface="Ubuntu"/>
              </a:rPr>
              <a:t>Automate the Boring Stuff</a:t>
            </a:r>
            <a:endParaRPr b="1" sz="3600">
              <a:solidFill>
                <a:srgbClr val="306998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Ubuntu"/>
                <a:ea typeface="Ubuntu"/>
                <a:cs typeface="Ubuntu"/>
                <a:sym typeface="Ubuntu"/>
              </a:rPr>
              <a:t>- Written by Al Sweigart</a:t>
            </a:r>
            <a:endParaRPr sz="18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Ubuntu"/>
                <a:ea typeface="Ubuntu"/>
                <a:cs typeface="Ubuntu"/>
                <a:sym typeface="Ubuntu"/>
              </a:rPr>
              <a:t>- Uses plain english and examples.</a:t>
            </a:r>
            <a:endParaRPr sz="18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Ubuntu"/>
                <a:ea typeface="Ubuntu"/>
                <a:cs typeface="Ubuntu"/>
                <a:sym typeface="Ubuntu"/>
              </a:rPr>
              <a:t>- Designed for new programmers.</a:t>
            </a:r>
            <a:endParaRPr sz="18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Ubuntu"/>
                <a:ea typeface="Ubuntu"/>
                <a:cs typeface="Ubuntu"/>
                <a:sym typeface="Ubuntu"/>
              </a:rPr>
              <a:t>- Goes in-depth with ‘automating’ workloads in later chapters.</a:t>
            </a:r>
            <a:endParaRPr sz="18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Ubuntu"/>
                <a:ea typeface="Ubuntu"/>
                <a:cs typeface="Ubuntu"/>
                <a:sym typeface="Ubuntu"/>
              </a:rPr>
              <a:t>- Entirely free on the website!</a:t>
            </a:r>
            <a:endParaRPr sz="1800">
              <a:latin typeface="Ubuntu"/>
              <a:ea typeface="Ubuntu"/>
              <a:cs typeface="Ubuntu"/>
              <a:sym typeface="Ubuntu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871" name="Google Shape;871;p129"/>
          <p:cNvSpPr txBox="1"/>
          <p:nvPr/>
        </p:nvSpPr>
        <p:spPr>
          <a:xfrm>
            <a:off x="5557025" y="4591900"/>
            <a:ext cx="3434700" cy="5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  <a:latin typeface="Ubuntu"/>
                <a:ea typeface="Ubuntu"/>
                <a:cs typeface="Ubuntu"/>
                <a:sym typeface="Ubuntu"/>
              </a:rPr>
              <a:t>automatetheboringstuff.com</a:t>
            </a:r>
            <a:endParaRPr sz="1800">
              <a:solidFill>
                <a:srgbClr val="666666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872" name="Google Shape;872;p1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4500" y="195263"/>
            <a:ext cx="3600450" cy="4752975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6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p130"/>
          <p:cNvSpPr txBox="1"/>
          <p:nvPr/>
        </p:nvSpPr>
        <p:spPr>
          <a:xfrm>
            <a:off x="4593825" y="438550"/>
            <a:ext cx="4304100" cy="44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306998"/>
                </a:solidFill>
                <a:latin typeface="Ubuntu"/>
                <a:ea typeface="Ubuntu"/>
                <a:cs typeface="Ubuntu"/>
                <a:sym typeface="Ubuntu"/>
              </a:rPr>
              <a:t>Dive into Python 3</a:t>
            </a:r>
            <a:endParaRPr b="1" sz="3600">
              <a:solidFill>
                <a:srgbClr val="306998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Ubuntu"/>
                <a:ea typeface="Ubuntu"/>
                <a:cs typeface="Ubuntu"/>
                <a:sym typeface="Ubuntu"/>
              </a:rPr>
              <a:t>- Written by Mark Pilgrim</a:t>
            </a:r>
            <a:endParaRPr sz="18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Ubuntu"/>
                <a:ea typeface="Ubuntu"/>
                <a:cs typeface="Ubuntu"/>
                <a:sym typeface="Ubuntu"/>
              </a:rPr>
              <a:t>- Showcases and dissects useful code.</a:t>
            </a:r>
            <a:endParaRPr sz="18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Ubuntu"/>
                <a:ea typeface="Ubuntu"/>
                <a:cs typeface="Ubuntu"/>
                <a:sym typeface="Ubuntu"/>
              </a:rPr>
              <a:t>- Excellent for returning programmers.</a:t>
            </a:r>
            <a:endParaRPr sz="18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Ubuntu"/>
                <a:ea typeface="Ubuntu"/>
                <a:cs typeface="Ubuntu"/>
                <a:sym typeface="Ubuntu"/>
              </a:rPr>
              <a:t>- Dives into advanced topics in an approachable manner.</a:t>
            </a:r>
            <a:endParaRPr sz="18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Ubuntu"/>
                <a:ea typeface="Ubuntu"/>
                <a:cs typeface="Ubuntu"/>
                <a:sym typeface="Ubuntu"/>
              </a:rPr>
              <a:t>- Great for learning the capabilities of the language. (Scripting, Networks, Testing, etc.)</a:t>
            </a:r>
            <a:endParaRPr sz="18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Ubuntu"/>
                <a:ea typeface="Ubuntu"/>
                <a:cs typeface="Ubuntu"/>
                <a:sym typeface="Ubuntu"/>
              </a:rPr>
              <a:t>- Entirely free on the website!</a:t>
            </a:r>
            <a:endParaRPr sz="1800">
              <a:latin typeface="Ubuntu"/>
              <a:ea typeface="Ubuntu"/>
              <a:cs typeface="Ubuntu"/>
              <a:sym typeface="Ubuntu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878" name="Google Shape;878;p130"/>
          <p:cNvSpPr txBox="1"/>
          <p:nvPr/>
        </p:nvSpPr>
        <p:spPr>
          <a:xfrm>
            <a:off x="5557025" y="4591900"/>
            <a:ext cx="3434700" cy="5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  <a:latin typeface="Ubuntu"/>
                <a:ea typeface="Ubuntu"/>
                <a:cs typeface="Ubuntu"/>
                <a:sym typeface="Ubuntu"/>
              </a:rPr>
              <a:t>diveintopython3.net</a:t>
            </a:r>
            <a:endParaRPr sz="1800">
              <a:solidFill>
                <a:srgbClr val="666666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879" name="Google Shape;879;p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4500" y="190500"/>
            <a:ext cx="3867150" cy="47625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3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4" name="Google Shape;884;p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45450" y="2854777"/>
            <a:ext cx="2254074" cy="872275"/>
          </a:xfrm>
          <a:prstGeom prst="rect">
            <a:avLst/>
          </a:prstGeom>
          <a:noFill/>
          <a:ln>
            <a:noFill/>
          </a:ln>
        </p:spPr>
      </p:pic>
      <p:sp>
        <p:nvSpPr>
          <p:cNvPr id="885" name="Google Shape;885;p131"/>
          <p:cNvSpPr txBox="1"/>
          <p:nvPr/>
        </p:nvSpPr>
        <p:spPr>
          <a:xfrm>
            <a:off x="3889175" y="3765050"/>
            <a:ext cx="4548900" cy="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06998"/>
                </a:solidFill>
                <a:latin typeface="Ubuntu"/>
                <a:ea typeface="Ubuntu"/>
                <a:cs typeface="Ubuntu"/>
                <a:sym typeface="Ubuntu"/>
              </a:rPr>
              <a:t>FEEDBACK: strawpoll.me/16516525</a:t>
            </a:r>
            <a:endParaRPr b="1">
              <a:solidFill>
                <a:srgbClr val="306998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06998"/>
                </a:solidFill>
                <a:latin typeface="Ubuntu"/>
                <a:ea typeface="Ubuntu"/>
                <a:cs typeface="Ubuntu"/>
                <a:sym typeface="Ubuntu"/>
              </a:rPr>
              <a:t>GITHUB: github.com/traymondbiz/WhyPy</a:t>
            </a:r>
            <a:endParaRPr b="1">
              <a:solidFill>
                <a:srgbClr val="306998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886" name="Google Shape;886;p1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" y="886950"/>
            <a:ext cx="3134075" cy="3230801"/>
          </a:xfrm>
          <a:prstGeom prst="rect">
            <a:avLst/>
          </a:prstGeom>
          <a:noFill/>
          <a:ln>
            <a:noFill/>
          </a:ln>
        </p:spPr>
      </p:pic>
      <p:sp>
        <p:nvSpPr>
          <p:cNvPr id="887" name="Google Shape;887;p131"/>
          <p:cNvSpPr txBox="1"/>
          <p:nvPr>
            <p:ph type="ctrTitle"/>
          </p:nvPr>
        </p:nvSpPr>
        <p:spPr>
          <a:xfrm>
            <a:off x="-69292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06998"/>
                </a:solidFill>
              </a:rPr>
              <a:t>End of</a:t>
            </a:r>
            <a:endParaRPr>
              <a:solidFill>
                <a:srgbClr val="306998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D43B"/>
                </a:solidFill>
              </a:rPr>
              <a:t>Presentation</a:t>
            </a:r>
            <a:endParaRPr>
              <a:solidFill>
                <a:srgbClr val="FFD43B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 txBox="1"/>
          <p:nvPr/>
        </p:nvSpPr>
        <p:spPr>
          <a:xfrm>
            <a:off x="358675" y="322825"/>
            <a:ext cx="6205200" cy="48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666666"/>
                </a:solidFill>
                <a:latin typeface="Ubuntu"/>
                <a:ea typeface="Ubuntu"/>
                <a:cs typeface="Ubuntu"/>
                <a:sym typeface="Ubuntu"/>
              </a:rPr>
              <a:t>You hopefully are...</a:t>
            </a:r>
            <a:endParaRPr sz="2400">
              <a:solidFill>
                <a:srgbClr val="666666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latin typeface="Ubuntu"/>
                <a:ea typeface="Ubuntu"/>
                <a:cs typeface="Ubuntu"/>
                <a:sym typeface="Ubuntu"/>
              </a:rPr>
              <a:t>A Python Newbie</a:t>
            </a:r>
            <a:endParaRPr b="1" sz="48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Ubuntu"/>
                <a:ea typeface="Ubuntu"/>
                <a:cs typeface="Ubuntu"/>
                <a:sym typeface="Ubuntu"/>
              </a:rPr>
              <a:t>Computer Science Student</a:t>
            </a:r>
            <a:endParaRPr sz="24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Ubuntu"/>
                <a:ea typeface="Ubuntu"/>
                <a:cs typeface="Ubuntu"/>
                <a:sym typeface="Ubuntu"/>
              </a:rPr>
              <a:t>A Member of CSUS 18/19</a:t>
            </a:r>
            <a:endParaRPr sz="24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666666"/>
                </a:solidFill>
                <a:latin typeface="Ubuntu"/>
                <a:ea typeface="Ubuntu"/>
                <a:cs typeface="Ubuntu"/>
                <a:sym typeface="Ubuntu"/>
              </a:rPr>
              <a:t>(Or else I’m gonna disappoint ya.)</a:t>
            </a:r>
            <a:endParaRPr sz="2400">
              <a:solidFill>
                <a:srgbClr val="666666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126" name="Google Shape;12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8275" y="2571750"/>
            <a:ext cx="3321200" cy="209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5"/>
          <p:cNvSpPr/>
          <p:nvPr/>
        </p:nvSpPr>
        <p:spPr>
          <a:xfrm>
            <a:off x="0" y="1622550"/>
            <a:ext cx="9165600" cy="1898400"/>
          </a:xfrm>
          <a:prstGeom prst="rect">
            <a:avLst/>
          </a:prstGeom>
          <a:solidFill>
            <a:srgbClr val="FFD43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D43B"/>
              </a:solidFill>
            </a:endParaRPr>
          </a:p>
        </p:txBody>
      </p:sp>
      <p:sp>
        <p:nvSpPr>
          <p:cNvPr id="132" name="Google Shape;132;p25"/>
          <p:cNvSpPr txBox="1"/>
          <p:nvPr/>
        </p:nvSpPr>
        <p:spPr>
          <a:xfrm>
            <a:off x="-75" y="1172025"/>
            <a:ext cx="9144000" cy="27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400">
                <a:solidFill>
                  <a:srgbClr val="306998"/>
                </a:solidFill>
                <a:latin typeface="Ubuntu"/>
                <a:ea typeface="Ubuntu"/>
                <a:cs typeface="Ubuntu"/>
                <a:sym typeface="Ubuntu"/>
              </a:rPr>
              <a:t>Section 1:</a:t>
            </a:r>
            <a:endParaRPr i="1" sz="2400">
              <a:solidFill>
                <a:srgbClr val="306998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306998"/>
                </a:solidFill>
                <a:latin typeface="Ubuntu"/>
                <a:ea typeface="Ubuntu"/>
                <a:cs typeface="Ubuntu"/>
                <a:sym typeface="Ubuntu"/>
              </a:rPr>
              <a:t>HISTORY</a:t>
            </a:r>
            <a:endParaRPr b="1" sz="4800">
              <a:solidFill>
                <a:srgbClr val="306998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400">
                <a:solidFill>
                  <a:srgbClr val="306998"/>
                </a:solidFill>
                <a:latin typeface="Ubuntu"/>
                <a:ea typeface="Ubuntu"/>
                <a:cs typeface="Ubuntu"/>
                <a:sym typeface="Ubuntu"/>
              </a:rPr>
              <a:t>Going from hobby to global</a:t>
            </a:r>
            <a:endParaRPr i="1" sz="2400">
              <a:solidFill>
                <a:srgbClr val="306998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rgbClr val="306998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6"/>
          <p:cNvSpPr txBox="1"/>
          <p:nvPr>
            <p:ph type="title"/>
          </p:nvPr>
        </p:nvSpPr>
        <p:spPr>
          <a:xfrm>
            <a:off x="311700" y="236725"/>
            <a:ext cx="8520600" cy="78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306998"/>
                </a:solidFill>
              </a:rPr>
              <a:t>History</a:t>
            </a:r>
            <a:endParaRPr b="1" sz="3600">
              <a:solidFill>
                <a:srgbClr val="306998"/>
              </a:solidFill>
            </a:endParaRPr>
          </a:p>
        </p:txBody>
      </p:sp>
      <p:sp>
        <p:nvSpPr>
          <p:cNvPr id="138" name="Google Shape;138;p26"/>
          <p:cNvSpPr txBox="1"/>
          <p:nvPr>
            <p:ph idx="1" type="body"/>
          </p:nvPr>
        </p:nvSpPr>
        <p:spPr>
          <a:xfrm>
            <a:off x="311700" y="1152475"/>
            <a:ext cx="8613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Initial Years</a:t>
            </a:r>
            <a:endParaRPr sz="2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7"/>
          <p:cNvSpPr txBox="1"/>
          <p:nvPr>
            <p:ph type="title"/>
          </p:nvPr>
        </p:nvSpPr>
        <p:spPr>
          <a:xfrm>
            <a:off x="311700" y="236725"/>
            <a:ext cx="8520600" cy="78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306998"/>
                </a:solidFill>
              </a:rPr>
              <a:t>History</a:t>
            </a:r>
            <a:endParaRPr b="1" sz="3600">
              <a:solidFill>
                <a:srgbClr val="306998"/>
              </a:solidFill>
            </a:endParaRPr>
          </a:p>
        </p:txBody>
      </p:sp>
      <p:sp>
        <p:nvSpPr>
          <p:cNvPr id="144" name="Google Shape;144;p27"/>
          <p:cNvSpPr txBox="1"/>
          <p:nvPr>
            <p:ph idx="1" type="body"/>
          </p:nvPr>
        </p:nvSpPr>
        <p:spPr>
          <a:xfrm>
            <a:off x="311700" y="1152475"/>
            <a:ext cx="8613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Initial Years</a:t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</a:rPr>
              <a:t>- Created by Guido van Rossum.</a:t>
            </a:r>
            <a:endParaRPr sz="2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</a:endParaRPr>
          </a:p>
        </p:txBody>
      </p:sp>
      <p:sp>
        <p:nvSpPr>
          <p:cNvPr id="145" name="Google Shape;145;p27"/>
          <p:cNvSpPr txBox="1"/>
          <p:nvPr/>
        </p:nvSpPr>
        <p:spPr>
          <a:xfrm>
            <a:off x="4686300" y="4591900"/>
            <a:ext cx="4305300" cy="5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  <a:latin typeface="Ubuntu"/>
                <a:ea typeface="Ubuntu"/>
                <a:cs typeface="Ubuntu"/>
                <a:sym typeface="Ubuntu"/>
              </a:rPr>
              <a:t>Image from his Twitter: @gvanrossum</a:t>
            </a:r>
            <a:endParaRPr sz="1800">
              <a:solidFill>
                <a:srgbClr val="666666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146" name="Google Shape;14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5822938" y="965475"/>
            <a:ext cx="2630525" cy="2630525"/>
          </a:xfrm>
          <a:prstGeom prst="rect">
            <a:avLst/>
          </a:prstGeom>
          <a:noFill/>
          <a:ln cap="flat" cmpd="sng" w="28575">
            <a:solidFill>
              <a:srgbClr val="306998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8"/>
          <p:cNvSpPr txBox="1"/>
          <p:nvPr>
            <p:ph type="title"/>
          </p:nvPr>
        </p:nvSpPr>
        <p:spPr>
          <a:xfrm>
            <a:off x="311700" y="236725"/>
            <a:ext cx="8520600" cy="78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306998"/>
                </a:solidFill>
              </a:rPr>
              <a:t>History</a:t>
            </a:r>
            <a:endParaRPr b="1" sz="3600">
              <a:solidFill>
                <a:srgbClr val="306998"/>
              </a:solidFill>
            </a:endParaRPr>
          </a:p>
        </p:txBody>
      </p:sp>
      <p:sp>
        <p:nvSpPr>
          <p:cNvPr id="152" name="Google Shape;152;p28"/>
          <p:cNvSpPr txBox="1"/>
          <p:nvPr>
            <p:ph idx="1" type="body"/>
          </p:nvPr>
        </p:nvSpPr>
        <p:spPr>
          <a:xfrm>
            <a:off x="311700" y="1152475"/>
            <a:ext cx="8613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Initial Years</a:t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</a:rPr>
              <a:t>- Created by Guido van Rossum.</a:t>
            </a:r>
            <a:endParaRPr sz="2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</a:rPr>
              <a:t>- Inspired by the ABC language.</a:t>
            </a:r>
            <a:endParaRPr sz="2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</a:endParaRPr>
          </a:p>
        </p:txBody>
      </p:sp>
      <p:sp>
        <p:nvSpPr>
          <p:cNvPr id="153" name="Google Shape;153;p28"/>
          <p:cNvSpPr txBox="1"/>
          <p:nvPr/>
        </p:nvSpPr>
        <p:spPr>
          <a:xfrm>
            <a:off x="4686300" y="4591900"/>
            <a:ext cx="4305300" cy="5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  <a:latin typeface="Ubuntu"/>
                <a:ea typeface="Ubuntu"/>
                <a:cs typeface="Ubuntu"/>
                <a:sym typeface="Ubuntu"/>
              </a:rPr>
              <a:t>Image from his Twitter: @gvanrossum</a:t>
            </a:r>
            <a:endParaRPr sz="1800">
              <a:solidFill>
                <a:srgbClr val="666666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154" name="Google Shape;15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5822938" y="965475"/>
            <a:ext cx="2630525" cy="2630525"/>
          </a:xfrm>
          <a:prstGeom prst="rect">
            <a:avLst/>
          </a:prstGeom>
          <a:noFill/>
          <a:ln cap="flat" cmpd="sng" w="28575">
            <a:solidFill>
              <a:srgbClr val="306998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9"/>
          <p:cNvSpPr txBox="1"/>
          <p:nvPr>
            <p:ph type="title"/>
          </p:nvPr>
        </p:nvSpPr>
        <p:spPr>
          <a:xfrm>
            <a:off x="311700" y="236725"/>
            <a:ext cx="8520600" cy="78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306998"/>
                </a:solidFill>
              </a:rPr>
              <a:t>History</a:t>
            </a:r>
            <a:endParaRPr b="1" sz="3600">
              <a:solidFill>
                <a:srgbClr val="306998"/>
              </a:solidFill>
            </a:endParaRPr>
          </a:p>
        </p:txBody>
      </p:sp>
      <p:sp>
        <p:nvSpPr>
          <p:cNvPr id="160" name="Google Shape;160;p29"/>
          <p:cNvSpPr txBox="1"/>
          <p:nvPr>
            <p:ph idx="1" type="body"/>
          </p:nvPr>
        </p:nvSpPr>
        <p:spPr>
          <a:xfrm>
            <a:off x="311700" y="1152475"/>
            <a:ext cx="8613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Initial Years</a:t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</a:rPr>
              <a:t>- Created by Guido van Rossum.</a:t>
            </a:r>
            <a:endParaRPr sz="2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</a:rPr>
              <a:t>- Inspired by the ABC language.</a:t>
            </a:r>
            <a:endParaRPr sz="2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</a:rPr>
              <a:t>- Emphasis on readability.</a:t>
            </a:r>
            <a:endParaRPr sz="2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</a:endParaRPr>
          </a:p>
        </p:txBody>
      </p:sp>
      <p:sp>
        <p:nvSpPr>
          <p:cNvPr id="161" name="Google Shape;161;p29"/>
          <p:cNvSpPr txBox="1"/>
          <p:nvPr/>
        </p:nvSpPr>
        <p:spPr>
          <a:xfrm>
            <a:off x="4686300" y="4591900"/>
            <a:ext cx="4305300" cy="5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  <a:latin typeface="Ubuntu"/>
                <a:ea typeface="Ubuntu"/>
                <a:cs typeface="Ubuntu"/>
                <a:sym typeface="Ubuntu"/>
              </a:rPr>
              <a:t>Image from his Twitter: @gvanrossum</a:t>
            </a:r>
            <a:endParaRPr sz="1800">
              <a:solidFill>
                <a:srgbClr val="666666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162" name="Google Shape;16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5822938" y="965475"/>
            <a:ext cx="2630525" cy="2630525"/>
          </a:xfrm>
          <a:prstGeom prst="rect">
            <a:avLst/>
          </a:prstGeom>
          <a:noFill/>
          <a:ln cap="flat" cmpd="sng" w="28575">
            <a:solidFill>
              <a:srgbClr val="306998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0450" y="236725"/>
            <a:ext cx="3451860" cy="2743200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30"/>
          <p:cNvSpPr txBox="1"/>
          <p:nvPr>
            <p:ph type="title"/>
          </p:nvPr>
        </p:nvSpPr>
        <p:spPr>
          <a:xfrm>
            <a:off x="311700" y="236725"/>
            <a:ext cx="8520600" cy="78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306998"/>
                </a:solidFill>
              </a:rPr>
              <a:t>History</a:t>
            </a:r>
            <a:endParaRPr b="1" sz="3600">
              <a:solidFill>
                <a:srgbClr val="306998"/>
              </a:solidFill>
            </a:endParaRPr>
          </a:p>
        </p:txBody>
      </p:sp>
      <p:sp>
        <p:nvSpPr>
          <p:cNvPr id="169" name="Google Shape;169;p30"/>
          <p:cNvSpPr txBox="1"/>
          <p:nvPr>
            <p:ph idx="1" type="body"/>
          </p:nvPr>
        </p:nvSpPr>
        <p:spPr>
          <a:xfrm>
            <a:off x="311700" y="1152475"/>
            <a:ext cx="8613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From Python2 to Python3.</a:t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</a:rPr>
              <a:t>- Referred to as Python3000 or Py3K.</a:t>
            </a:r>
            <a:endParaRPr sz="2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0450" y="236725"/>
            <a:ext cx="3451860" cy="274320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31"/>
          <p:cNvSpPr txBox="1"/>
          <p:nvPr>
            <p:ph type="title"/>
          </p:nvPr>
        </p:nvSpPr>
        <p:spPr>
          <a:xfrm>
            <a:off x="311700" y="236725"/>
            <a:ext cx="8520600" cy="78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306998"/>
                </a:solidFill>
              </a:rPr>
              <a:t>History</a:t>
            </a:r>
            <a:endParaRPr b="1" sz="3600">
              <a:solidFill>
                <a:srgbClr val="306998"/>
              </a:solidFill>
            </a:endParaRPr>
          </a:p>
        </p:txBody>
      </p:sp>
      <p:sp>
        <p:nvSpPr>
          <p:cNvPr id="176" name="Google Shape;176;p31"/>
          <p:cNvSpPr txBox="1"/>
          <p:nvPr>
            <p:ph idx="1" type="body"/>
          </p:nvPr>
        </p:nvSpPr>
        <p:spPr>
          <a:xfrm>
            <a:off x="311700" y="1152475"/>
            <a:ext cx="8613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From Python2 to Python3.</a:t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</a:rPr>
              <a:t>- Referred to as Python3000 or Py3K.</a:t>
            </a:r>
            <a:endParaRPr sz="2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</a:rPr>
              <a:t>- Purposefully backwards incompatible.</a:t>
            </a:r>
            <a:endParaRPr sz="2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>
            <p:ph idx="1" type="body"/>
          </p:nvPr>
        </p:nvSpPr>
        <p:spPr>
          <a:xfrm>
            <a:off x="311700" y="1152475"/>
            <a:ext cx="8520600" cy="383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Preamble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Level-Up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</a:t>
            </a:r>
            <a:r>
              <a:rPr lang="en"/>
              <a:t>About Me (and You!)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Content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</a:t>
            </a:r>
            <a:r>
              <a:rPr lang="en"/>
              <a:t>History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</a:t>
            </a:r>
            <a:r>
              <a:rPr lang="en"/>
              <a:t>Overview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</a:t>
            </a:r>
            <a:r>
              <a:rPr lang="en"/>
              <a:t>Procedural Programming &amp; Scripting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</a:t>
            </a:r>
            <a:r>
              <a:rPr lang="en"/>
              <a:t>Data Science &amp; Visualization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Special Mentions (WebDev/Hardware)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- Wrap-Up + Resources</a:t>
            </a:r>
            <a:endParaRPr/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0925" y="153825"/>
            <a:ext cx="3736802" cy="4835853"/>
          </a:xfrm>
          <a:prstGeom prst="rect">
            <a:avLst/>
          </a:prstGeom>
          <a:noFill/>
          <a:ln cap="flat" cmpd="sng" w="28575">
            <a:solidFill>
              <a:srgbClr val="306998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5" name="Google Shape;65;p14"/>
          <p:cNvSpPr txBox="1"/>
          <p:nvPr>
            <p:ph type="title"/>
          </p:nvPr>
        </p:nvSpPr>
        <p:spPr>
          <a:xfrm>
            <a:off x="311700" y="236725"/>
            <a:ext cx="8520600" cy="78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306998"/>
                </a:solidFill>
              </a:rPr>
              <a:t>Agenda</a:t>
            </a:r>
            <a:endParaRPr b="1" sz="3600">
              <a:solidFill>
                <a:srgbClr val="306998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0450" y="236725"/>
            <a:ext cx="3451860" cy="27432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32"/>
          <p:cNvSpPr txBox="1"/>
          <p:nvPr>
            <p:ph type="title"/>
          </p:nvPr>
        </p:nvSpPr>
        <p:spPr>
          <a:xfrm>
            <a:off x="311700" y="236725"/>
            <a:ext cx="8520600" cy="78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306998"/>
                </a:solidFill>
              </a:rPr>
              <a:t>History</a:t>
            </a:r>
            <a:endParaRPr b="1" sz="3600">
              <a:solidFill>
                <a:srgbClr val="306998"/>
              </a:solidFill>
            </a:endParaRPr>
          </a:p>
        </p:txBody>
      </p:sp>
      <p:sp>
        <p:nvSpPr>
          <p:cNvPr id="183" name="Google Shape;183;p32"/>
          <p:cNvSpPr txBox="1"/>
          <p:nvPr>
            <p:ph idx="1" type="body"/>
          </p:nvPr>
        </p:nvSpPr>
        <p:spPr>
          <a:xfrm>
            <a:off x="311700" y="1152475"/>
            <a:ext cx="8613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From Python2 to Python3.</a:t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</a:rPr>
              <a:t>- Referred to as Python3000 or Py3K.</a:t>
            </a:r>
            <a:endParaRPr sz="2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</a:rPr>
              <a:t>- Purposefully backwards incompatible.</a:t>
            </a:r>
            <a:endParaRPr sz="2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</a:rPr>
              <a:t>- Removal of deprecated functions.</a:t>
            </a:r>
            <a:endParaRPr sz="2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0450" y="236725"/>
            <a:ext cx="3451860" cy="2743200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33"/>
          <p:cNvSpPr txBox="1"/>
          <p:nvPr>
            <p:ph idx="1" type="body"/>
          </p:nvPr>
        </p:nvSpPr>
        <p:spPr>
          <a:xfrm>
            <a:off x="311700" y="1152475"/>
            <a:ext cx="8613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From Python2 to Python3.</a:t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</a:rPr>
              <a:t>- Referred to as Python3000 or Py3K.</a:t>
            </a:r>
            <a:endParaRPr sz="2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</a:rPr>
              <a:t>- Purposefully backwards incompatible.</a:t>
            </a:r>
            <a:endParaRPr sz="2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</a:rPr>
              <a:t>- Removal of deprecated functions.</a:t>
            </a:r>
            <a:endParaRPr sz="2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</a:rPr>
              <a:t>- End of Life for 2.7 slated for 2020.</a:t>
            </a:r>
            <a:endParaRPr sz="2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</a:endParaRPr>
          </a:p>
        </p:txBody>
      </p:sp>
      <p:sp>
        <p:nvSpPr>
          <p:cNvPr id="190" name="Google Shape;190;p33"/>
          <p:cNvSpPr txBox="1"/>
          <p:nvPr>
            <p:ph type="title"/>
          </p:nvPr>
        </p:nvSpPr>
        <p:spPr>
          <a:xfrm>
            <a:off x="311700" y="236725"/>
            <a:ext cx="8520600" cy="78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306998"/>
                </a:solidFill>
              </a:rPr>
              <a:t>History</a:t>
            </a:r>
            <a:endParaRPr b="1" sz="3600">
              <a:solidFill>
                <a:srgbClr val="306998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4"/>
          <p:cNvSpPr txBox="1"/>
          <p:nvPr>
            <p:ph type="title"/>
          </p:nvPr>
        </p:nvSpPr>
        <p:spPr>
          <a:xfrm>
            <a:off x="311700" y="236725"/>
            <a:ext cx="8520600" cy="78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306998"/>
                </a:solidFill>
              </a:rPr>
              <a:t>History</a:t>
            </a:r>
            <a:endParaRPr b="1" sz="3600">
              <a:solidFill>
                <a:srgbClr val="306998"/>
              </a:solidFill>
            </a:endParaRPr>
          </a:p>
        </p:txBody>
      </p:sp>
      <p:sp>
        <p:nvSpPr>
          <p:cNvPr id="196" name="Google Shape;196;p34"/>
          <p:cNvSpPr txBox="1"/>
          <p:nvPr/>
        </p:nvSpPr>
        <p:spPr>
          <a:xfrm>
            <a:off x="3848100" y="4591900"/>
            <a:ext cx="5143500" cy="5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  <a:latin typeface="Ubuntu"/>
                <a:ea typeface="Ubuntu"/>
                <a:cs typeface="Ubuntu"/>
                <a:sym typeface="Ubuntu"/>
              </a:rPr>
              <a:t>*According to Stack Overflow Dev Survey 2018 </a:t>
            </a:r>
            <a:endParaRPr sz="1800">
              <a:solidFill>
                <a:srgbClr val="666666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97" name="Google Shape;197;p34"/>
          <p:cNvSpPr txBox="1"/>
          <p:nvPr>
            <p:ph idx="1" type="body"/>
          </p:nvPr>
        </p:nvSpPr>
        <p:spPr>
          <a:xfrm>
            <a:off x="311700" y="1152475"/>
            <a:ext cx="8613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Present Time</a:t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68700" y="389125"/>
            <a:ext cx="5366381" cy="3416400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35"/>
          <p:cNvSpPr txBox="1"/>
          <p:nvPr>
            <p:ph idx="1" type="body"/>
          </p:nvPr>
        </p:nvSpPr>
        <p:spPr>
          <a:xfrm>
            <a:off x="311700" y="1152475"/>
            <a:ext cx="8613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Present Time</a:t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- Top 10 languages used in 2018.*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</a:endParaRPr>
          </a:p>
        </p:txBody>
      </p:sp>
      <p:sp>
        <p:nvSpPr>
          <p:cNvPr id="204" name="Google Shape;204;p35"/>
          <p:cNvSpPr txBox="1"/>
          <p:nvPr>
            <p:ph type="title"/>
          </p:nvPr>
        </p:nvSpPr>
        <p:spPr>
          <a:xfrm>
            <a:off x="311700" y="236725"/>
            <a:ext cx="8520600" cy="78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306998"/>
                </a:solidFill>
              </a:rPr>
              <a:t>History</a:t>
            </a:r>
            <a:endParaRPr b="1" sz="3600">
              <a:solidFill>
                <a:srgbClr val="306998"/>
              </a:solidFill>
            </a:endParaRPr>
          </a:p>
        </p:txBody>
      </p:sp>
      <p:sp>
        <p:nvSpPr>
          <p:cNvPr id="205" name="Google Shape;205;p35"/>
          <p:cNvSpPr txBox="1"/>
          <p:nvPr/>
        </p:nvSpPr>
        <p:spPr>
          <a:xfrm>
            <a:off x="3848100" y="4591900"/>
            <a:ext cx="5143500" cy="5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  <a:latin typeface="Ubuntu"/>
                <a:ea typeface="Ubuntu"/>
                <a:cs typeface="Ubuntu"/>
                <a:sym typeface="Ubuntu"/>
              </a:rPr>
              <a:t>*According to Stack Overflow Dev Survey 2018 </a:t>
            </a:r>
            <a:endParaRPr sz="1800">
              <a:solidFill>
                <a:srgbClr val="666666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6"/>
          <p:cNvSpPr txBox="1"/>
          <p:nvPr>
            <p:ph idx="1" type="body"/>
          </p:nvPr>
        </p:nvSpPr>
        <p:spPr>
          <a:xfrm>
            <a:off x="311700" y="1152475"/>
            <a:ext cx="8613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Present Time</a:t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- Top 10 languages used in 2018.*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- Exponential growth in use.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</a:endParaRPr>
          </a:p>
        </p:txBody>
      </p:sp>
      <p:pic>
        <p:nvPicPr>
          <p:cNvPr id="211" name="Google Shape;21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09175" y="403225"/>
            <a:ext cx="3782425" cy="2480575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36"/>
          <p:cNvSpPr txBox="1"/>
          <p:nvPr>
            <p:ph type="title"/>
          </p:nvPr>
        </p:nvSpPr>
        <p:spPr>
          <a:xfrm>
            <a:off x="311700" y="236725"/>
            <a:ext cx="8520600" cy="78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306998"/>
                </a:solidFill>
              </a:rPr>
              <a:t>History</a:t>
            </a:r>
            <a:endParaRPr b="1" sz="3600">
              <a:solidFill>
                <a:srgbClr val="306998"/>
              </a:solidFill>
            </a:endParaRPr>
          </a:p>
        </p:txBody>
      </p:sp>
      <p:sp>
        <p:nvSpPr>
          <p:cNvPr id="213" name="Google Shape;213;p36"/>
          <p:cNvSpPr txBox="1"/>
          <p:nvPr/>
        </p:nvSpPr>
        <p:spPr>
          <a:xfrm>
            <a:off x="3848100" y="4591900"/>
            <a:ext cx="5143500" cy="5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  <a:latin typeface="Ubuntu"/>
                <a:ea typeface="Ubuntu"/>
                <a:cs typeface="Ubuntu"/>
                <a:sym typeface="Ubuntu"/>
              </a:rPr>
              <a:t>*According to Stack Overflow Dev Survey 2018 </a:t>
            </a:r>
            <a:endParaRPr sz="1800">
              <a:solidFill>
                <a:srgbClr val="666666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7"/>
          <p:cNvSpPr txBox="1"/>
          <p:nvPr>
            <p:ph idx="1" type="body"/>
          </p:nvPr>
        </p:nvSpPr>
        <p:spPr>
          <a:xfrm>
            <a:off x="311700" y="1152475"/>
            <a:ext cx="8613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Present Time</a:t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- Top 10 languages used in 2018.*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- Exponential growth in use.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- Massive library ecosystem.</a:t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</a:endParaRPr>
          </a:p>
        </p:txBody>
      </p:sp>
      <p:pic>
        <p:nvPicPr>
          <p:cNvPr id="219" name="Google Shape;21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09175" y="403225"/>
            <a:ext cx="3782425" cy="2480575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37"/>
          <p:cNvSpPr txBox="1"/>
          <p:nvPr>
            <p:ph type="title"/>
          </p:nvPr>
        </p:nvSpPr>
        <p:spPr>
          <a:xfrm>
            <a:off x="311700" y="236725"/>
            <a:ext cx="8520600" cy="78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306998"/>
                </a:solidFill>
              </a:rPr>
              <a:t>History</a:t>
            </a:r>
            <a:endParaRPr b="1" sz="3600">
              <a:solidFill>
                <a:srgbClr val="306998"/>
              </a:solidFill>
            </a:endParaRPr>
          </a:p>
        </p:txBody>
      </p:sp>
      <p:sp>
        <p:nvSpPr>
          <p:cNvPr id="221" name="Google Shape;221;p37"/>
          <p:cNvSpPr txBox="1"/>
          <p:nvPr/>
        </p:nvSpPr>
        <p:spPr>
          <a:xfrm>
            <a:off x="3848100" y="4591900"/>
            <a:ext cx="5143500" cy="5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  <a:latin typeface="Ubuntu"/>
                <a:ea typeface="Ubuntu"/>
                <a:cs typeface="Ubuntu"/>
                <a:sym typeface="Ubuntu"/>
              </a:rPr>
              <a:t>*According to Stack Overflow Dev Survey 2018 </a:t>
            </a:r>
            <a:endParaRPr sz="1800">
              <a:solidFill>
                <a:srgbClr val="666666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8"/>
          <p:cNvSpPr/>
          <p:nvPr/>
        </p:nvSpPr>
        <p:spPr>
          <a:xfrm>
            <a:off x="0" y="1622550"/>
            <a:ext cx="9165600" cy="1898400"/>
          </a:xfrm>
          <a:prstGeom prst="rect">
            <a:avLst/>
          </a:prstGeom>
          <a:solidFill>
            <a:srgbClr val="FFD43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D43B"/>
              </a:solidFill>
            </a:endParaRPr>
          </a:p>
        </p:txBody>
      </p:sp>
      <p:sp>
        <p:nvSpPr>
          <p:cNvPr id="227" name="Google Shape;227;p38"/>
          <p:cNvSpPr txBox="1"/>
          <p:nvPr/>
        </p:nvSpPr>
        <p:spPr>
          <a:xfrm>
            <a:off x="-75" y="1172025"/>
            <a:ext cx="9144000" cy="27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400">
                <a:solidFill>
                  <a:srgbClr val="306998"/>
                </a:solidFill>
                <a:latin typeface="Ubuntu"/>
                <a:ea typeface="Ubuntu"/>
                <a:cs typeface="Ubuntu"/>
                <a:sym typeface="Ubuntu"/>
              </a:rPr>
              <a:t>Section 2:</a:t>
            </a:r>
            <a:endParaRPr i="1" sz="2400">
              <a:solidFill>
                <a:srgbClr val="306998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306998"/>
                </a:solidFill>
                <a:latin typeface="Ubuntu"/>
                <a:ea typeface="Ubuntu"/>
                <a:cs typeface="Ubuntu"/>
                <a:sym typeface="Ubuntu"/>
              </a:rPr>
              <a:t>OVERVIEW</a:t>
            </a:r>
            <a:endParaRPr b="1" sz="4800">
              <a:solidFill>
                <a:srgbClr val="306998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400">
                <a:solidFill>
                  <a:srgbClr val="306998"/>
                </a:solidFill>
                <a:latin typeface="Ubuntu"/>
                <a:ea typeface="Ubuntu"/>
                <a:cs typeface="Ubuntu"/>
                <a:sym typeface="Ubuntu"/>
              </a:rPr>
              <a:t>Learn to identify your snakes</a:t>
            </a:r>
            <a:endParaRPr i="1" sz="2400">
              <a:solidFill>
                <a:srgbClr val="306998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rgbClr val="306998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9"/>
          <p:cNvSpPr txBox="1"/>
          <p:nvPr>
            <p:ph type="title"/>
          </p:nvPr>
        </p:nvSpPr>
        <p:spPr>
          <a:xfrm>
            <a:off x="311700" y="236725"/>
            <a:ext cx="8520600" cy="78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306998"/>
                </a:solidFill>
              </a:rPr>
              <a:t>Overview</a:t>
            </a:r>
            <a:endParaRPr b="1" sz="3600">
              <a:solidFill>
                <a:srgbClr val="306998"/>
              </a:solidFill>
            </a:endParaRPr>
          </a:p>
        </p:txBody>
      </p:sp>
      <p:sp>
        <p:nvSpPr>
          <p:cNvPr id="233" name="Google Shape;233;p39"/>
          <p:cNvSpPr txBox="1"/>
          <p:nvPr>
            <p:ph idx="1" type="body"/>
          </p:nvPr>
        </p:nvSpPr>
        <p:spPr>
          <a:xfrm>
            <a:off x="311700" y="1152475"/>
            <a:ext cx="8613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</a:rPr>
              <a:t>Python is Interpreted</a:t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</a:rPr>
              <a:t>- Python code is ‘compiled’ line-by-line by the compiler.</a:t>
            </a:r>
            <a:endParaRPr sz="2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</a:rPr>
              <a:t>- Allows it to be dynamically typed.</a:t>
            </a:r>
            <a:endParaRPr sz="2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</a:endParaRPr>
          </a:p>
        </p:txBody>
      </p:sp>
      <p:pic>
        <p:nvPicPr>
          <p:cNvPr id="234" name="Google Shape;23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73450" y="2241550"/>
            <a:ext cx="3451860" cy="274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Google Shape;23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75325" y="-82550"/>
            <a:ext cx="2692775" cy="2139950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40"/>
          <p:cNvSpPr txBox="1"/>
          <p:nvPr>
            <p:ph type="title"/>
          </p:nvPr>
        </p:nvSpPr>
        <p:spPr>
          <a:xfrm>
            <a:off x="311700" y="236725"/>
            <a:ext cx="8520600" cy="78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306998"/>
                </a:solidFill>
              </a:rPr>
              <a:t>Overview</a:t>
            </a:r>
            <a:endParaRPr b="1" sz="3600">
              <a:solidFill>
                <a:srgbClr val="306998"/>
              </a:solidFill>
            </a:endParaRPr>
          </a:p>
        </p:txBody>
      </p:sp>
      <p:sp>
        <p:nvSpPr>
          <p:cNvPr id="241" name="Google Shape;241;p40"/>
          <p:cNvSpPr txBox="1"/>
          <p:nvPr>
            <p:ph idx="1" type="body"/>
          </p:nvPr>
        </p:nvSpPr>
        <p:spPr>
          <a:xfrm>
            <a:off x="311700" y="1152475"/>
            <a:ext cx="8613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Python is </a:t>
            </a:r>
            <a:r>
              <a:rPr lang="en" sz="2400">
                <a:solidFill>
                  <a:srgbClr val="000000"/>
                </a:solidFill>
              </a:rPr>
              <a:t>Interpreted</a:t>
            </a:r>
            <a:r>
              <a:rPr lang="en" sz="2400"/>
              <a:t> vs. Compiled</a:t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</a:rPr>
              <a:t>- Python code is ‘compiled’ line-by-line by the compiler.</a:t>
            </a:r>
            <a:endParaRPr sz="2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</a:rPr>
              <a:t>- Allows it to be dynamically typed.</a:t>
            </a:r>
            <a:endParaRPr sz="2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666666"/>
                </a:solidFill>
              </a:rPr>
              <a:t>- Java code is compiled first into a bytecode for the JVM.</a:t>
            </a:r>
            <a:endParaRPr sz="24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666666"/>
                </a:solidFill>
              </a:rPr>
              <a:t>- A longer pre-use compilation to make execution faster.</a:t>
            </a:r>
            <a:endParaRPr sz="24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41"/>
          <p:cNvSpPr txBox="1"/>
          <p:nvPr>
            <p:ph type="title"/>
          </p:nvPr>
        </p:nvSpPr>
        <p:spPr>
          <a:xfrm>
            <a:off x="311700" y="236725"/>
            <a:ext cx="8520600" cy="78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306998"/>
                </a:solidFill>
              </a:rPr>
              <a:t>Overview</a:t>
            </a:r>
            <a:endParaRPr b="1" sz="3600">
              <a:solidFill>
                <a:srgbClr val="306998"/>
              </a:solidFill>
            </a:endParaRPr>
          </a:p>
        </p:txBody>
      </p:sp>
      <p:sp>
        <p:nvSpPr>
          <p:cNvPr id="247" name="Google Shape;247;p41"/>
          <p:cNvSpPr txBox="1"/>
          <p:nvPr>
            <p:ph idx="1" type="body"/>
          </p:nvPr>
        </p:nvSpPr>
        <p:spPr>
          <a:xfrm>
            <a:off x="311700" y="1152475"/>
            <a:ext cx="8613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Python is </a:t>
            </a:r>
            <a:r>
              <a:rPr lang="en" sz="2400">
                <a:solidFill>
                  <a:srgbClr val="000000"/>
                </a:solidFill>
              </a:rPr>
              <a:t>Dynamically Typed</a:t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</a:rPr>
              <a:t>Python:</a:t>
            </a:r>
            <a:endParaRPr sz="2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x = 10</a:t>
            </a:r>
            <a:endParaRPr sz="180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x = “Dynamically typed.”</a:t>
            </a:r>
            <a:endParaRPr sz="180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</a:endParaRPr>
          </a:p>
        </p:txBody>
      </p:sp>
      <p:pic>
        <p:nvPicPr>
          <p:cNvPr id="248" name="Google Shape;248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122200"/>
            <a:ext cx="4375149" cy="347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550" y="659575"/>
            <a:ext cx="3810000" cy="381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7700" y="3641050"/>
            <a:ext cx="4057650" cy="828675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5"/>
          <p:cNvSpPr txBox="1"/>
          <p:nvPr/>
        </p:nvSpPr>
        <p:spPr>
          <a:xfrm>
            <a:off x="4593825" y="438550"/>
            <a:ext cx="4304100" cy="32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306998"/>
                </a:solidFill>
                <a:latin typeface="Ubuntu"/>
                <a:ea typeface="Ubuntu"/>
                <a:cs typeface="Ubuntu"/>
                <a:sym typeface="Ubuntu"/>
              </a:rPr>
              <a:t>LEVEL-UP (430 XP)</a:t>
            </a:r>
            <a:endParaRPr b="1" sz="3600">
              <a:solidFill>
                <a:srgbClr val="306998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Ubuntu"/>
                <a:ea typeface="Ubuntu"/>
                <a:cs typeface="Ubuntu"/>
                <a:sym typeface="Ubuntu"/>
              </a:rPr>
              <a:t>- Get ‘XP’ for doing stuff.</a:t>
            </a:r>
            <a:endParaRPr sz="18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Ubuntu"/>
                <a:ea typeface="Ubuntu"/>
                <a:cs typeface="Ubuntu"/>
                <a:sym typeface="Ubuntu"/>
              </a:rPr>
              <a:t>- Win stuff using this ‘XP’</a:t>
            </a:r>
            <a:endParaRPr sz="18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Ubuntu"/>
                <a:ea typeface="Ubuntu"/>
                <a:cs typeface="Ubuntu"/>
                <a:sym typeface="Ubuntu"/>
              </a:rPr>
              <a:t>- 750	Phone Stand</a:t>
            </a:r>
            <a:endParaRPr sz="18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Ubuntu"/>
                <a:ea typeface="Ubuntu"/>
                <a:cs typeface="Ubuntu"/>
                <a:sym typeface="Ubuntu"/>
              </a:rPr>
              <a:t>- 1750 	Mini-Speaker</a:t>
            </a:r>
            <a:endParaRPr sz="18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Ubuntu"/>
                <a:ea typeface="Ubuntu"/>
                <a:cs typeface="Ubuntu"/>
                <a:sym typeface="Ubuntu"/>
              </a:rPr>
              <a:t>- 3000 	Bamboo Pencils &amp; Pen</a:t>
            </a:r>
            <a:endParaRPr sz="18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Ubuntu"/>
                <a:ea typeface="Ubuntu"/>
                <a:cs typeface="Ubuntu"/>
                <a:sym typeface="Ubuntu"/>
              </a:rPr>
              <a:t>- 4500+	Entered into a give-away </a:t>
            </a:r>
            <a:endParaRPr sz="1800">
              <a:latin typeface="Ubuntu"/>
              <a:ea typeface="Ubuntu"/>
              <a:cs typeface="Ubuntu"/>
              <a:sym typeface="Ubuntu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Ubuntu"/>
                <a:ea typeface="Ubuntu"/>
                <a:cs typeface="Ubuntu"/>
                <a:sym typeface="Ubuntu"/>
              </a:rPr>
              <a:t>for fancy stuff.</a:t>
            </a:r>
            <a:endParaRPr sz="1800">
              <a:latin typeface="Ubuntu"/>
              <a:ea typeface="Ubuntu"/>
              <a:cs typeface="Ubuntu"/>
              <a:sym typeface="Ubuntu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2"/>
          <p:cNvSpPr/>
          <p:nvPr/>
        </p:nvSpPr>
        <p:spPr>
          <a:xfrm>
            <a:off x="5143500" y="1676400"/>
            <a:ext cx="4000500" cy="34797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42"/>
          <p:cNvSpPr txBox="1"/>
          <p:nvPr>
            <p:ph type="title"/>
          </p:nvPr>
        </p:nvSpPr>
        <p:spPr>
          <a:xfrm>
            <a:off x="311700" y="236725"/>
            <a:ext cx="8520600" cy="78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306998"/>
                </a:solidFill>
              </a:rPr>
              <a:t>Overview</a:t>
            </a:r>
            <a:endParaRPr b="1" sz="3600">
              <a:solidFill>
                <a:srgbClr val="306998"/>
              </a:solidFill>
            </a:endParaRPr>
          </a:p>
        </p:txBody>
      </p:sp>
      <p:sp>
        <p:nvSpPr>
          <p:cNvPr id="255" name="Google Shape;255;p42"/>
          <p:cNvSpPr txBox="1"/>
          <p:nvPr>
            <p:ph idx="1" type="body"/>
          </p:nvPr>
        </p:nvSpPr>
        <p:spPr>
          <a:xfrm>
            <a:off x="311700" y="1152475"/>
            <a:ext cx="8613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Python is </a:t>
            </a:r>
            <a:r>
              <a:rPr lang="en" sz="2400">
                <a:solidFill>
                  <a:srgbClr val="000000"/>
                </a:solidFill>
              </a:rPr>
              <a:t>Dynamically Typed</a:t>
            </a:r>
            <a:r>
              <a:rPr lang="en" sz="2400"/>
              <a:t> vs. Statically Typed</a:t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</a:rPr>
              <a:t>Python:</a:t>
            </a:r>
            <a:endParaRPr sz="2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x = 10</a:t>
            </a:r>
            <a:endParaRPr sz="180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x = “Dynamically typed.”</a:t>
            </a:r>
            <a:endParaRPr sz="180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0699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666666"/>
                </a:solidFill>
              </a:rPr>
              <a:t>Java:</a:t>
            </a:r>
            <a:endParaRPr sz="24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  <a:latin typeface="Roboto Mono"/>
                <a:ea typeface="Roboto Mono"/>
                <a:cs typeface="Roboto Mono"/>
                <a:sym typeface="Roboto Mono"/>
              </a:rPr>
              <a:t>int x = 10;</a:t>
            </a:r>
            <a:endParaRPr sz="1800">
              <a:solidFill>
                <a:srgbClr val="66666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  <a:latin typeface="Roboto Mono"/>
                <a:ea typeface="Roboto Mono"/>
                <a:cs typeface="Roboto Mono"/>
                <a:sym typeface="Roboto Mono"/>
              </a:rPr>
              <a:t>String y = “Statically typed.”);</a:t>
            </a:r>
            <a:endParaRPr sz="1800">
              <a:solidFill>
                <a:srgbClr val="66666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</a:endParaRPr>
          </a:p>
        </p:txBody>
      </p:sp>
      <p:pic>
        <p:nvPicPr>
          <p:cNvPr id="256" name="Google Shape;256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68350" y="1946000"/>
            <a:ext cx="3663950" cy="291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42"/>
          <p:cNvSpPr txBox="1"/>
          <p:nvPr/>
        </p:nvSpPr>
        <p:spPr>
          <a:xfrm>
            <a:off x="5143500" y="1676400"/>
            <a:ext cx="4000500" cy="347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Ubuntu"/>
                <a:ea typeface="Ubuntu"/>
                <a:cs typeface="Ubuntu"/>
                <a:sym typeface="Ubuntu"/>
              </a:rPr>
              <a:t>IN AN ALTERNATE UNIVERSE WHERE</a:t>
            </a:r>
            <a:endParaRPr b="1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Ubuntu"/>
                <a:ea typeface="Ubuntu"/>
                <a:cs typeface="Ubuntu"/>
                <a:sym typeface="Ubuntu"/>
              </a:rPr>
              <a:t>PYTHON IS STATICALLY TYPED</a:t>
            </a:r>
            <a:endParaRPr b="1"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42000" y="2483500"/>
            <a:ext cx="3223000" cy="2561324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43"/>
          <p:cNvSpPr txBox="1"/>
          <p:nvPr>
            <p:ph type="title"/>
          </p:nvPr>
        </p:nvSpPr>
        <p:spPr>
          <a:xfrm>
            <a:off x="311700" y="236725"/>
            <a:ext cx="8520600" cy="78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306998"/>
                </a:solidFill>
              </a:rPr>
              <a:t>Overview</a:t>
            </a:r>
            <a:endParaRPr b="1" sz="3600">
              <a:solidFill>
                <a:srgbClr val="306998"/>
              </a:solidFill>
            </a:endParaRPr>
          </a:p>
        </p:txBody>
      </p:sp>
      <p:sp>
        <p:nvSpPr>
          <p:cNvPr id="264" name="Google Shape;264;p43"/>
          <p:cNvSpPr txBox="1"/>
          <p:nvPr>
            <p:ph idx="1" type="body"/>
          </p:nvPr>
        </p:nvSpPr>
        <p:spPr>
          <a:xfrm>
            <a:off x="311700" y="1152475"/>
            <a:ext cx="8613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</a:rPr>
              <a:t>Python also...</a:t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</a:rPr>
              <a:t>- Supports multiple paradigms.</a:t>
            </a:r>
            <a:endParaRPr sz="2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</a:rPr>
              <a:t>   (Ex. Object-oriented, functional, procedural, imperatively, etc.)</a:t>
            </a:r>
            <a:endParaRPr sz="18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Google Shape;269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30800" y="-369775"/>
            <a:ext cx="3797300" cy="3017725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44"/>
          <p:cNvSpPr txBox="1"/>
          <p:nvPr>
            <p:ph type="title"/>
          </p:nvPr>
        </p:nvSpPr>
        <p:spPr>
          <a:xfrm>
            <a:off x="311700" y="236725"/>
            <a:ext cx="8520600" cy="78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306998"/>
                </a:solidFill>
              </a:rPr>
              <a:t>Overview</a:t>
            </a:r>
            <a:endParaRPr b="1" sz="3600">
              <a:solidFill>
                <a:srgbClr val="306998"/>
              </a:solidFill>
            </a:endParaRPr>
          </a:p>
        </p:txBody>
      </p:sp>
      <p:sp>
        <p:nvSpPr>
          <p:cNvPr id="271" name="Google Shape;271;p44"/>
          <p:cNvSpPr txBox="1"/>
          <p:nvPr>
            <p:ph idx="1" type="body"/>
          </p:nvPr>
        </p:nvSpPr>
        <p:spPr>
          <a:xfrm>
            <a:off x="311700" y="1152475"/>
            <a:ext cx="8613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</a:rPr>
              <a:t>Python also...</a:t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</a:rPr>
              <a:t>- Supports multiple paradigms.</a:t>
            </a:r>
            <a:endParaRPr sz="2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</a:rPr>
              <a:t>   (Ex. Object-oriented, functional, procedural, imperatively, etc.)</a:t>
            </a:r>
            <a:endParaRPr sz="18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</a:rPr>
              <a:t>- Has automatic memory-management.</a:t>
            </a:r>
            <a:endParaRPr sz="2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666666"/>
                </a:solidFill>
              </a:rPr>
              <a:t>   (Ex. No need to manually assign RAM, or de-reference dangling pointers.)</a:t>
            </a:r>
            <a:endParaRPr sz="2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Google Shape;276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81150" y="0"/>
            <a:ext cx="3155950" cy="2508050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45"/>
          <p:cNvSpPr txBox="1"/>
          <p:nvPr>
            <p:ph type="title"/>
          </p:nvPr>
        </p:nvSpPr>
        <p:spPr>
          <a:xfrm>
            <a:off x="311700" y="236725"/>
            <a:ext cx="8520600" cy="78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306998"/>
                </a:solidFill>
              </a:rPr>
              <a:t>Overview</a:t>
            </a:r>
            <a:endParaRPr b="1" sz="3600">
              <a:solidFill>
                <a:srgbClr val="306998"/>
              </a:solidFill>
            </a:endParaRPr>
          </a:p>
        </p:txBody>
      </p:sp>
      <p:sp>
        <p:nvSpPr>
          <p:cNvPr id="278" name="Google Shape;278;p45"/>
          <p:cNvSpPr txBox="1"/>
          <p:nvPr>
            <p:ph idx="1" type="body"/>
          </p:nvPr>
        </p:nvSpPr>
        <p:spPr>
          <a:xfrm>
            <a:off x="311700" y="1152475"/>
            <a:ext cx="8613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</a:rPr>
              <a:t>Python also...</a:t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</a:rPr>
              <a:t>- Supports multiple paradigms.</a:t>
            </a:r>
            <a:endParaRPr sz="2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</a:rPr>
              <a:t>   (Ex. Object-oriented, functional, procedural, imperatively, etc.)</a:t>
            </a:r>
            <a:endParaRPr sz="18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</a:rPr>
              <a:t>- Has automatic memory-management.</a:t>
            </a:r>
            <a:endParaRPr sz="2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666666"/>
                </a:solidFill>
              </a:rPr>
              <a:t>   (Ex. No need to manually assign RAM, or de-reference dangling pointers.)</a:t>
            </a:r>
            <a:endParaRPr sz="2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</a:rPr>
              <a:t>- Uses significant whitespace.</a:t>
            </a:r>
            <a:endParaRPr sz="2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666666"/>
                </a:solidFill>
              </a:rPr>
              <a:t>   (Ex. Tabs/Spaces matter. Curly brackets are used in formatting/dictionaries.)</a:t>
            </a:r>
            <a:endParaRPr sz="24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6"/>
          <p:cNvSpPr/>
          <p:nvPr/>
        </p:nvSpPr>
        <p:spPr>
          <a:xfrm>
            <a:off x="-10800" y="1334250"/>
            <a:ext cx="9165600" cy="2475000"/>
          </a:xfrm>
          <a:prstGeom prst="rect">
            <a:avLst/>
          </a:prstGeom>
          <a:solidFill>
            <a:srgbClr val="FFD43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D43B"/>
              </a:solidFill>
            </a:endParaRPr>
          </a:p>
        </p:txBody>
      </p:sp>
      <p:sp>
        <p:nvSpPr>
          <p:cNvPr id="284" name="Google Shape;284;p46"/>
          <p:cNvSpPr txBox="1"/>
          <p:nvPr/>
        </p:nvSpPr>
        <p:spPr>
          <a:xfrm>
            <a:off x="-75" y="809500"/>
            <a:ext cx="9144000" cy="30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400">
                <a:solidFill>
                  <a:srgbClr val="306998"/>
                </a:solidFill>
                <a:latin typeface="Ubuntu"/>
                <a:ea typeface="Ubuntu"/>
                <a:cs typeface="Ubuntu"/>
                <a:sym typeface="Ubuntu"/>
              </a:rPr>
              <a:t>Section 3:</a:t>
            </a:r>
            <a:endParaRPr i="1" sz="2400">
              <a:solidFill>
                <a:srgbClr val="306998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306998"/>
                </a:solidFill>
                <a:latin typeface="Ubuntu"/>
                <a:ea typeface="Ubuntu"/>
                <a:cs typeface="Ubuntu"/>
                <a:sym typeface="Ubuntu"/>
              </a:rPr>
              <a:t>PROCEDURAL</a:t>
            </a:r>
            <a:endParaRPr b="1" sz="4800">
              <a:solidFill>
                <a:srgbClr val="306998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306998"/>
                </a:solidFill>
                <a:latin typeface="Ubuntu"/>
                <a:ea typeface="Ubuntu"/>
                <a:cs typeface="Ubuntu"/>
                <a:sym typeface="Ubuntu"/>
              </a:rPr>
              <a:t>PROGRAMMING</a:t>
            </a:r>
            <a:endParaRPr b="1" sz="4800">
              <a:solidFill>
                <a:srgbClr val="306998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400">
                <a:solidFill>
                  <a:srgbClr val="306998"/>
                </a:solidFill>
                <a:latin typeface="Ubuntu"/>
                <a:ea typeface="Ubuntu"/>
                <a:cs typeface="Ubuntu"/>
                <a:sym typeface="Ubuntu"/>
              </a:rPr>
              <a:t>Automate the Boring Stuff</a:t>
            </a:r>
            <a:endParaRPr i="1" sz="2400">
              <a:solidFill>
                <a:srgbClr val="306998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rgbClr val="306998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7"/>
          <p:cNvSpPr txBox="1"/>
          <p:nvPr>
            <p:ph type="title"/>
          </p:nvPr>
        </p:nvSpPr>
        <p:spPr>
          <a:xfrm>
            <a:off x="311700" y="236725"/>
            <a:ext cx="8520600" cy="78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306998"/>
                </a:solidFill>
              </a:rPr>
              <a:t>Definition</a:t>
            </a:r>
            <a:endParaRPr b="1" sz="3600">
              <a:solidFill>
                <a:srgbClr val="306998"/>
              </a:solidFill>
            </a:endParaRPr>
          </a:p>
        </p:txBody>
      </p:sp>
      <p:sp>
        <p:nvSpPr>
          <p:cNvPr id="290" name="Google Shape;290;p47"/>
          <p:cNvSpPr txBox="1"/>
          <p:nvPr>
            <p:ph idx="1" type="body"/>
          </p:nvPr>
        </p:nvSpPr>
        <p:spPr>
          <a:xfrm>
            <a:off x="311700" y="1152475"/>
            <a:ext cx="4380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/>
              <a:t>Pro</a:t>
            </a:r>
            <a:r>
              <a:rPr lang="en" sz="2400"/>
              <a:t>cedural Programming is…</a:t>
            </a:r>
            <a:endParaRPr sz="24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Google Shape;295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93750" y="2029675"/>
            <a:ext cx="4115349" cy="3270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48"/>
          <p:cNvSpPr txBox="1"/>
          <p:nvPr>
            <p:ph type="title"/>
          </p:nvPr>
        </p:nvSpPr>
        <p:spPr>
          <a:xfrm>
            <a:off x="311700" y="236725"/>
            <a:ext cx="8520600" cy="78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306998"/>
                </a:solidFill>
              </a:rPr>
              <a:t>Definition</a:t>
            </a:r>
            <a:endParaRPr b="1" sz="3600">
              <a:solidFill>
                <a:srgbClr val="306998"/>
              </a:solidFill>
            </a:endParaRPr>
          </a:p>
        </p:txBody>
      </p:sp>
      <p:sp>
        <p:nvSpPr>
          <p:cNvPr id="297" name="Google Shape;297;p48"/>
          <p:cNvSpPr txBox="1"/>
          <p:nvPr>
            <p:ph idx="1" type="body"/>
          </p:nvPr>
        </p:nvSpPr>
        <p:spPr>
          <a:xfrm>
            <a:off x="311700" y="1152475"/>
            <a:ext cx="8246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Procedural Programming is…</a:t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</a:rPr>
              <a:t>- Writing code from a solution-first perspective.</a:t>
            </a:r>
            <a:endParaRPr sz="2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56300" y="2449125"/>
            <a:ext cx="3702050" cy="2942024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49"/>
          <p:cNvSpPr txBox="1"/>
          <p:nvPr>
            <p:ph type="title"/>
          </p:nvPr>
        </p:nvSpPr>
        <p:spPr>
          <a:xfrm>
            <a:off x="311700" y="236725"/>
            <a:ext cx="8520600" cy="78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306998"/>
                </a:solidFill>
              </a:rPr>
              <a:t>Definition</a:t>
            </a:r>
            <a:endParaRPr b="1" sz="3600">
              <a:solidFill>
                <a:srgbClr val="306998"/>
              </a:solidFill>
            </a:endParaRPr>
          </a:p>
        </p:txBody>
      </p:sp>
      <p:sp>
        <p:nvSpPr>
          <p:cNvPr id="304" name="Google Shape;304;p49"/>
          <p:cNvSpPr txBox="1"/>
          <p:nvPr>
            <p:ph idx="1" type="body"/>
          </p:nvPr>
        </p:nvSpPr>
        <p:spPr>
          <a:xfrm>
            <a:off x="311700" y="1152475"/>
            <a:ext cx="8246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Procedural Programming is…</a:t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</a:rPr>
              <a:t>- Writing code from a solution-first perspective.</a:t>
            </a:r>
            <a:endParaRPr sz="2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</a:rPr>
              <a:t>- Doing stuff with functions, subroutines, etc.</a:t>
            </a:r>
            <a:endParaRPr sz="2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0900" y="-530500"/>
            <a:ext cx="5581650" cy="4435750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50"/>
          <p:cNvSpPr txBox="1"/>
          <p:nvPr>
            <p:ph type="title"/>
          </p:nvPr>
        </p:nvSpPr>
        <p:spPr>
          <a:xfrm>
            <a:off x="311700" y="236725"/>
            <a:ext cx="8520600" cy="78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306998"/>
                </a:solidFill>
              </a:rPr>
              <a:t>Definition</a:t>
            </a:r>
            <a:endParaRPr b="1" sz="3600">
              <a:solidFill>
                <a:srgbClr val="306998"/>
              </a:solidFill>
            </a:endParaRPr>
          </a:p>
        </p:txBody>
      </p:sp>
      <p:sp>
        <p:nvSpPr>
          <p:cNvPr id="311" name="Google Shape;311;p50"/>
          <p:cNvSpPr txBox="1"/>
          <p:nvPr>
            <p:ph idx="1" type="body"/>
          </p:nvPr>
        </p:nvSpPr>
        <p:spPr>
          <a:xfrm>
            <a:off x="311700" y="1152475"/>
            <a:ext cx="8246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Procedural Programming is…</a:t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</a:rPr>
              <a:t>- Writing code from a solution-first perspective.</a:t>
            </a:r>
            <a:endParaRPr sz="2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</a:rPr>
              <a:t>- Doing stuff with functions, subroutines, etc.</a:t>
            </a:r>
            <a:endParaRPr sz="2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</a:rPr>
              <a:t>- Going step-by-step to get a solution.</a:t>
            </a:r>
            <a:endParaRPr sz="2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" name="Google Shape;316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5850" y="819150"/>
            <a:ext cx="5753100" cy="4572000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51"/>
          <p:cNvSpPr txBox="1"/>
          <p:nvPr>
            <p:ph type="title"/>
          </p:nvPr>
        </p:nvSpPr>
        <p:spPr>
          <a:xfrm>
            <a:off x="311700" y="236725"/>
            <a:ext cx="8520600" cy="78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306998"/>
                </a:solidFill>
              </a:rPr>
              <a:t>Definition</a:t>
            </a:r>
            <a:endParaRPr b="1" sz="3600">
              <a:solidFill>
                <a:srgbClr val="306998"/>
              </a:solidFill>
            </a:endParaRPr>
          </a:p>
        </p:txBody>
      </p:sp>
      <p:sp>
        <p:nvSpPr>
          <p:cNvPr id="318" name="Google Shape;318;p51"/>
          <p:cNvSpPr txBox="1"/>
          <p:nvPr>
            <p:ph idx="1" type="body"/>
          </p:nvPr>
        </p:nvSpPr>
        <p:spPr>
          <a:xfrm>
            <a:off x="311700" y="1152475"/>
            <a:ext cx="8246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Procedural Programming is…</a:t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</a:rPr>
              <a:t>- Writing code from a solution-first perspective.</a:t>
            </a:r>
            <a:endParaRPr sz="2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</a:rPr>
              <a:t>- Doing stuff with functions, subroutines, etc.</a:t>
            </a:r>
            <a:endParaRPr sz="2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</a:rPr>
              <a:t>- Going step-by-step to get a solution.</a:t>
            </a:r>
            <a:endParaRPr sz="2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rgbClr val="000000"/>
                </a:solidFill>
              </a:rPr>
              <a:t>- Not Object-Oriented programming.</a:t>
            </a:r>
            <a:endParaRPr sz="24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/>
          <p:nvPr/>
        </p:nvSpPr>
        <p:spPr>
          <a:xfrm>
            <a:off x="0" y="1622550"/>
            <a:ext cx="9165600" cy="1898400"/>
          </a:xfrm>
          <a:prstGeom prst="rect">
            <a:avLst/>
          </a:prstGeom>
          <a:solidFill>
            <a:srgbClr val="FFD43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D43B"/>
              </a:solidFill>
            </a:endParaRPr>
          </a:p>
        </p:txBody>
      </p:sp>
      <p:sp>
        <p:nvSpPr>
          <p:cNvPr id="78" name="Google Shape;78;p16"/>
          <p:cNvSpPr txBox="1"/>
          <p:nvPr/>
        </p:nvSpPr>
        <p:spPr>
          <a:xfrm>
            <a:off x="-75" y="1172025"/>
            <a:ext cx="9144000" cy="27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400">
                <a:solidFill>
                  <a:srgbClr val="306998"/>
                </a:solidFill>
                <a:latin typeface="Ubuntu"/>
                <a:ea typeface="Ubuntu"/>
                <a:cs typeface="Ubuntu"/>
                <a:sym typeface="Ubuntu"/>
              </a:rPr>
              <a:t>Section 0:</a:t>
            </a:r>
            <a:endParaRPr i="1" sz="2400">
              <a:solidFill>
                <a:srgbClr val="306998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306998"/>
                </a:solidFill>
                <a:latin typeface="Ubuntu"/>
                <a:ea typeface="Ubuntu"/>
                <a:cs typeface="Ubuntu"/>
                <a:sym typeface="Ubuntu"/>
              </a:rPr>
              <a:t>ABOUT ME</a:t>
            </a:r>
            <a:endParaRPr b="1" sz="4800">
              <a:solidFill>
                <a:srgbClr val="306998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400">
                <a:solidFill>
                  <a:srgbClr val="306998"/>
                </a:solidFill>
                <a:latin typeface="Ubuntu"/>
                <a:ea typeface="Ubuntu"/>
                <a:cs typeface="Ubuntu"/>
                <a:sym typeface="Ubuntu"/>
              </a:rPr>
              <a:t>Know what you’re getting into</a:t>
            </a:r>
            <a:endParaRPr i="1" sz="2400">
              <a:solidFill>
                <a:srgbClr val="306998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rgbClr val="306998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52"/>
          <p:cNvSpPr txBox="1"/>
          <p:nvPr>
            <p:ph idx="1" type="body"/>
          </p:nvPr>
        </p:nvSpPr>
        <p:spPr>
          <a:xfrm>
            <a:off x="311700" y="1152475"/>
            <a:ext cx="8613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youtube-dl</a:t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</a:endParaRPr>
          </a:p>
        </p:txBody>
      </p:sp>
      <p:sp>
        <p:nvSpPr>
          <p:cNvPr id="324" name="Google Shape;324;p52"/>
          <p:cNvSpPr txBox="1"/>
          <p:nvPr>
            <p:ph type="title"/>
          </p:nvPr>
        </p:nvSpPr>
        <p:spPr>
          <a:xfrm>
            <a:off x="311700" y="236725"/>
            <a:ext cx="8520600" cy="78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306998"/>
                </a:solidFill>
              </a:rPr>
              <a:t>Example A</a:t>
            </a:r>
            <a:endParaRPr b="1" sz="3600">
              <a:solidFill>
                <a:srgbClr val="306998"/>
              </a:solidFill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53"/>
          <p:cNvSpPr txBox="1"/>
          <p:nvPr>
            <p:ph idx="1" type="body"/>
          </p:nvPr>
        </p:nvSpPr>
        <p:spPr>
          <a:xfrm>
            <a:off x="311700" y="1152475"/>
            <a:ext cx="8613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youtube-dl</a:t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</a:rPr>
              <a:t>- A command-line program.</a:t>
            </a:r>
            <a:endParaRPr sz="2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</a:endParaRPr>
          </a:p>
        </p:txBody>
      </p:sp>
      <p:sp>
        <p:nvSpPr>
          <p:cNvPr id="330" name="Google Shape;330;p53"/>
          <p:cNvSpPr txBox="1"/>
          <p:nvPr>
            <p:ph type="title"/>
          </p:nvPr>
        </p:nvSpPr>
        <p:spPr>
          <a:xfrm>
            <a:off x="311700" y="236725"/>
            <a:ext cx="8520600" cy="78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306998"/>
                </a:solidFill>
              </a:rPr>
              <a:t>Example A</a:t>
            </a:r>
            <a:endParaRPr b="1" sz="3600">
              <a:solidFill>
                <a:srgbClr val="306998"/>
              </a:solidFill>
            </a:endParaRPr>
          </a:p>
        </p:txBody>
      </p:sp>
      <p:sp>
        <p:nvSpPr>
          <p:cNvPr id="331" name="Google Shape;331;p53"/>
          <p:cNvSpPr txBox="1"/>
          <p:nvPr/>
        </p:nvSpPr>
        <p:spPr>
          <a:xfrm>
            <a:off x="3596150" y="4591900"/>
            <a:ext cx="5395500" cy="5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  <a:latin typeface="Ubuntu"/>
                <a:ea typeface="Ubuntu"/>
                <a:cs typeface="Ubuntu"/>
                <a:sym typeface="Ubuntu"/>
              </a:rPr>
              <a:t>http://rg3.github.io/youtube-dl/</a:t>
            </a:r>
            <a:endParaRPr sz="1800">
              <a:solidFill>
                <a:srgbClr val="666666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332" name="Google Shape;332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8495" y="931750"/>
            <a:ext cx="3707924" cy="2782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4"/>
          <p:cNvSpPr txBox="1"/>
          <p:nvPr>
            <p:ph idx="1" type="body"/>
          </p:nvPr>
        </p:nvSpPr>
        <p:spPr>
          <a:xfrm>
            <a:off x="311700" y="1152475"/>
            <a:ext cx="8613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youtube-dl</a:t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</a:rPr>
              <a:t>- A command-line program.</a:t>
            </a:r>
            <a:endParaRPr sz="2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</a:rPr>
              <a:t>- Downloads video content.</a:t>
            </a:r>
            <a:endParaRPr sz="2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</a:endParaRPr>
          </a:p>
        </p:txBody>
      </p:sp>
      <p:sp>
        <p:nvSpPr>
          <p:cNvPr id="338" name="Google Shape;338;p54"/>
          <p:cNvSpPr txBox="1"/>
          <p:nvPr>
            <p:ph type="title"/>
          </p:nvPr>
        </p:nvSpPr>
        <p:spPr>
          <a:xfrm>
            <a:off x="311700" y="236725"/>
            <a:ext cx="8520600" cy="78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306998"/>
                </a:solidFill>
              </a:rPr>
              <a:t>Example A</a:t>
            </a:r>
            <a:endParaRPr b="1" sz="3600">
              <a:solidFill>
                <a:srgbClr val="306998"/>
              </a:solidFill>
            </a:endParaRPr>
          </a:p>
        </p:txBody>
      </p:sp>
      <p:sp>
        <p:nvSpPr>
          <p:cNvPr id="339" name="Google Shape;339;p54"/>
          <p:cNvSpPr txBox="1"/>
          <p:nvPr/>
        </p:nvSpPr>
        <p:spPr>
          <a:xfrm>
            <a:off x="3596150" y="4591900"/>
            <a:ext cx="5395500" cy="5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  <a:latin typeface="Ubuntu"/>
                <a:ea typeface="Ubuntu"/>
                <a:cs typeface="Ubuntu"/>
                <a:sym typeface="Ubuntu"/>
              </a:rPr>
              <a:t>http://rg3.github.io/youtube-dl/</a:t>
            </a:r>
            <a:endParaRPr sz="1800">
              <a:solidFill>
                <a:srgbClr val="666666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340" name="Google Shape;340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8495" y="931750"/>
            <a:ext cx="3707924" cy="2782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55"/>
          <p:cNvSpPr txBox="1"/>
          <p:nvPr>
            <p:ph idx="1" type="body"/>
          </p:nvPr>
        </p:nvSpPr>
        <p:spPr>
          <a:xfrm>
            <a:off x="311700" y="1152475"/>
            <a:ext cx="8613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youtube-dl</a:t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</a:rPr>
              <a:t>- A command-line program.</a:t>
            </a:r>
            <a:endParaRPr sz="2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</a:rPr>
              <a:t>- Downloads video content.</a:t>
            </a:r>
            <a:endParaRPr sz="2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</a:rPr>
              <a:t>- Highly customizable.</a:t>
            </a:r>
            <a:endParaRPr sz="2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</a:endParaRPr>
          </a:p>
        </p:txBody>
      </p:sp>
      <p:sp>
        <p:nvSpPr>
          <p:cNvPr id="346" name="Google Shape;346;p55"/>
          <p:cNvSpPr txBox="1"/>
          <p:nvPr>
            <p:ph type="title"/>
          </p:nvPr>
        </p:nvSpPr>
        <p:spPr>
          <a:xfrm>
            <a:off x="311700" y="236725"/>
            <a:ext cx="8520600" cy="78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306998"/>
                </a:solidFill>
              </a:rPr>
              <a:t>Example A</a:t>
            </a:r>
            <a:endParaRPr b="1" sz="3600">
              <a:solidFill>
                <a:srgbClr val="306998"/>
              </a:solidFill>
            </a:endParaRPr>
          </a:p>
        </p:txBody>
      </p:sp>
      <p:sp>
        <p:nvSpPr>
          <p:cNvPr id="347" name="Google Shape;347;p55"/>
          <p:cNvSpPr txBox="1"/>
          <p:nvPr/>
        </p:nvSpPr>
        <p:spPr>
          <a:xfrm>
            <a:off x="3596150" y="4591900"/>
            <a:ext cx="5395500" cy="5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  <a:latin typeface="Ubuntu"/>
                <a:ea typeface="Ubuntu"/>
                <a:cs typeface="Ubuntu"/>
                <a:sym typeface="Ubuntu"/>
              </a:rPr>
              <a:t>http://rg3.github.io/youtube-dl/</a:t>
            </a:r>
            <a:endParaRPr sz="1800">
              <a:solidFill>
                <a:srgbClr val="666666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348" name="Google Shape;348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8495" y="931750"/>
            <a:ext cx="3707924" cy="2782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56"/>
          <p:cNvSpPr txBox="1"/>
          <p:nvPr>
            <p:ph idx="1" type="body"/>
          </p:nvPr>
        </p:nvSpPr>
        <p:spPr>
          <a:xfrm>
            <a:off x="311700" y="1152475"/>
            <a:ext cx="8613600" cy="37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youtube-dl</a:t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</a:rPr>
              <a:t>- A command-line program.</a:t>
            </a:r>
            <a:endParaRPr sz="2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</a:rPr>
              <a:t>- Downloads video content.</a:t>
            </a:r>
            <a:endParaRPr sz="2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</a:rPr>
              <a:t>- Highly customizable.</a:t>
            </a:r>
            <a:endParaRPr sz="2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</a:rPr>
              <a:t>- Callable from other programs.</a:t>
            </a:r>
            <a:endParaRPr sz="2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</a:endParaRPr>
          </a:p>
        </p:txBody>
      </p:sp>
      <p:sp>
        <p:nvSpPr>
          <p:cNvPr id="354" name="Google Shape;354;p56"/>
          <p:cNvSpPr txBox="1"/>
          <p:nvPr>
            <p:ph type="title"/>
          </p:nvPr>
        </p:nvSpPr>
        <p:spPr>
          <a:xfrm>
            <a:off x="311700" y="236725"/>
            <a:ext cx="8520600" cy="78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306998"/>
                </a:solidFill>
              </a:rPr>
              <a:t>Example A</a:t>
            </a:r>
            <a:endParaRPr b="1" sz="3600">
              <a:solidFill>
                <a:srgbClr val="306998"/>
              </a:solidFill>
            </a:endParaRPr>
          </a:p>
        </p:txBody>
      </p:sp>
      <p:sp>
        <p:nvSpPr>
          <p:cNvPr id="355" name="Google Shape;355;p56"/>
          <p:cNvSpPr txBox="1"/>
          <p:nvPr/>
        </p:nvSpPr>
        <p:spPr>
          <a:xfrm>
            <a:off x="3596150" y="4591900"/>
            <a:ext cx="5395500" cy="5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  <a:latin typeface="Ubuntu"/>
                <a:ea typeface="Ubuntu"/>
                <a:cs typeface="Ubuntu"/>
                <a:sym typeface="Ubuntu"/>
              </a:rPr>
              <a:t>http://rg3.github.io/youtube-dl/</a:t>
            </a:r>
            <a:endParaRPr sz="1800">
              <a:solidFill>
                <a:srgbClr val="666666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356" name="Google Shape;356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8495" y="931750"/>
            <a:ext cx="3707924" cy="2782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57"/>
          <p:cNvSpPr txBox="1"/>
          <p:nvPr>
            <p:ph idx="1" type="body"/>
          </p:nvPr>
        </p:nvSpPr>
        <p:spPr>
          <a:xfrm>
            <a:off x="311700" y="1152475"/>
            <a:ext cx="8613600" cy="37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youtube-dl</a:t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</a:rPr>
              <a:t>- A command-line program.</a:t>
            </a:r>
            <a:endParaRPr sz="2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</a:rPr>
              <a:t>- Downloads video content.</a:t>
            </a:r>
            <a:endParaRPr sz="2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</a:rPr>
              <a:t>- Highly customizable.</a:t>
            </a:r>
            <a:endParaRPr sz="2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</a:rPr>
              <a:t>- Callable from other programs.</a:t>
            </a:r>
            <a:endParaRPr sz="2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</a:rPr>
              <a:t>- Public domain!</a:t>
            </a:r>
            <a:endParaRPr sz="2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</a:endParaRPr>
          </a:p>
        </p:txBody>
      </p:sp>
      <p:sp>
        <p:nvSpPr>
          <p:cNvPr id="362" name="Google Shape;362;p57"/>
          <p:cNvSpPr txBox="1"/>
          <p:nvPr>
            <p:ph type="title"/>
          </p:nvPr>
        </p:nvSpPr>
        <p:spPr>
          <a:xfrm>
            <a:off x="311700" y="236725"/>
            <a:ext cx="8520600" cy="78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306998"/>
                </a:solidFill>
              </a:rPr>
              <a:t>Example A</a:t>
            </a:r>
            <a:endParaRPr b="1" sz="3600">
              <a:solidFill>
                <a:srgbClr val="306998"/>
              </a:solidFill>
            </a:endParaRPr>
          </a:p>
        </p:txBody>
      </p:sp>
      <p:sp>
        <p:nvSpPr>
          <p:cNvPr id="363" name="Google Shape;363;p57"/>
          <p:cNvSpPr txBox="1"/>
          <p:nvPr/>
        </p:nvSpPr>
        <p:spPr>
          <a:xfrm>
            <a:off x="3596150" y="4591900"/>
            <a:ext cx="5395500" cy="5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  <a:latin typeface="Ubuntu"/>
                <a:ea typeface="Ubuntu"/>
                <a:cs typeface="Ubuntu"/>
                <a:sym typeface="Ubuntu"/>
              </a:rPr>
              <a:t>http://rg3.github.io/youtube-dl/</a:t>
            </a:r>
            <a:endParaRPr sz="1800">
              <a:solidFill>
                <a:srgbClr val="666666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364" name="Google Shape;364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8495" y="931750"/>
            <a:ext cx="3707924" cy="2782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58"/>
          <p:cNvSpPr txBox="1"/>
          <p:nvPr>
            <p:ph type="ctrTitle"/>
          </p:nvPr>
        </p:nvSpPr>
        <p:spPr>
          <a:xfrm>
            <a:off x="311708" y="8207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youtube-dl https://www.youtube.com/watch?v=D3mK5wVws3s</a:t>
            </a:r>
            <a:endParaRPr sz="2400"/>
          </a:p>
        </p:txBody>
      </p:sp>
      <p:sp>
        <p:nvSpPr>
          <p:cNvPr id="370" name="Google Shape;370;p58"/>
          <p:cNvSpPr txBox="1"/>
          <p:nvPr>
            <p:ph idx="4294967295" type="title"/>
          </p:nvPr>
        </p:nvSpPr>
        <p:spPr>
          <a:xfrm>
            <a:off x="311700" y="236725"/>
            <a:ext cx="8520600" cy="78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306998"/>
                </a:solidFill>
              </a:rPr>
              <a:t>Example A - Downloading via CMD</a:t>
            </a:r>
            <a:endParaRPr b="1" sz="3600">
              <a:solidFill>
                <a:srgbClr val="306998"/>
              </a:solidFill>
            </a:endParaRPr>
          </a:p>
        </p:txBody>
      </p:sp>
      <p:sp>
        <p:nvSpPr>
          <p:cNvPr id="371" name="Google Shape;371;p58"/>
          <p:cNvSpPr txBox="1"/>
          <p:nvPr/>
        </p:nvSpPr>
        <p:spPr>
          <a:xfrm>
            <a:off x="4540750" y="4720250"/>
            <a:ext cx="5212800" cy="4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oh ya ray show that other thing on their website    -ray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59"/>
          <p:cNvSpPr txBox="1"/>
          <p:nvPr>
            <p:ph type="ctrTitle"/>
          </p:nvPr>
        </p:nvSpPr>
        <p:spPr>
          <a:xfrm>
            <a:off x="311708" y="8207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Command lines not your thing?</a:t>
            </a:r>
            <a:endParaRPr sz="240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60"/>
          <p:cNvSpPr txBox="1"/>
          <p:nvPr>
            <p:ph idx="1" type="body"/>
          </p:nvPr>
        </p:nvSpPr>
        <p:spPr>
          <a:xfrm>
            <a:off x="311700" y="1152475"/>
            <a:ext cx="8613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youtube-dl GUI</a:t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</a:rPr>
              <a:t>- Also written in Python!</a:t>
            </a:r>
            <a:endParaRPr sz="2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</a:rPr>
              <a:t>- Clean, cross-platform GUI.</a:t>
            </a:r>
            <a:endParaRPr sz="2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</a:rPr>
              <a:t>- Runs in executables.</a:t>
            </a:r>
            <a:endParaRPr sz="2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</a:rPr>
              <a:t>- Also public domain!</a:t>
            </a:r>
            <a:endParaRPr sz="2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</a:endParaRPr>
          </a:p>
        </p:txBody>
      </p:sp>
      <p:sp>
        <p:nvSpPr>
          <p:cNvPr id="382" name="Google Shape;382;p60"/>
          <p:cNvSpPr txBox="1"/>
          <p:nvPr>
            <p:ph type="title"/>
          </p:nvPr>
        </p:nvSpPr>
        <p:spPr>
          <a:xfrm>
            <a:off x="311700" y="236725"/>
            <a:ext cx="8520600" cy="78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306998"/>
                </a:solidFill>
              </a:rPr>
              <a:t>Example B</a:t>
            </a:r>
            <a:endParaRPr b="1" sz="3600">
              <a:solidFill>
                <a:srgbClr val="306998"/>
              </a:solidFill>
            </a:endParaRPr>
          </a:p>
        </p:txBody>
      </p:sp>
      <p:sp>
        <p:nvSpPr>
          <p:cNvPr id="383" name="Google Shape;383;p60"/>
          <p:cNvSpPr txBox="1"/>
          <p:nvPr/>
        </p:nvSpPr>
        <p:spPr>
          <a:xfrm>
            <a:off x="3596150" y="4591900"/>
            <a:ext cx="5395500" cy="5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  <a:latin typeface="Ubuntu"/>
                <a:ea typeface="Ubuntu"/>
                <a:cs typeface="Ubuntu"/>
                <a:sym typeface="Ubuntu"/>
              </a:rPr>
              <a:t>github.com/MrS0m30n3/youtube-dl-gui</a:t>
            </a:r>
            <a:endParaRPr sz="1800">
              <a:solidFill>
                <a:srgbClr val="666666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384" name="Google Shape;384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9250" y="448025"/>
            <a:ext cx="4592950" cy="33540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61"/>
          <p:cNvSpPr txBox="1"/>
          <p:nvPr>
            <p:ph type="ctrTitle"/>
          </p:nvPr>
        </p:nvSpPr>
        <p:spPr>
          <a:xfrm>
            <a:off x="311708" y="8207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https://www.youtube.com/watch?v=5aC4akD6RUk</a:t>
            </a:r>
            <a:endParaRPr sz="2400"/>
          </a:p>
        </p:txBody>
      </p:sp>
      <p:sp>
        <p:nvSpPr>
          <p:cNvPr id="390" name="Google Shape;390;p61"/>
          <p:cNvSpPr txBox="1"/>
          <p:nvPr>
            <p:ph idx="4294967295" type="title"/>
          </p:nvPr>
        </p:nvSpPr>
        <p:spPr>
          <a:xfrm>
            <a:off x="311700" y="236725"/>
            <a:ext cx="8520600" cy="78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306998"/>
                </a:solidFill>
              </a:rPr>
              <a:t>Example B - Downloading via GUI</a:t>
            </a:r>
            <a:endParaRPr b="1" sz="3600">
              <a:solidFill>
                <a:srgbClr val="306998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/>
          <p:nvPr/>
        </p:nvSpPr>
        <p:spPr>
          <a:xfrm>
            <a:off x="358675" y="322825"/>
            <a:ext cx="5703000" cy="48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666666"/>
                </a:solidFill>
                <a:latin typeface="Ubuntu"/>
                <a:ea typeface="Ubuntu"/>
                <a:cs typeface="Ubuntu"/>
                <a:sym typeface="Ubuntu"/>
              </a:rPr>
              <a:t>I Am...</a:t>
            </a:r>
            <a:endParaRPr sz="2400">
              <a:solidFill>
                <a:srgbClr val="666666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latin typeface="Ubuntu"/>
                <a:ea typeface="Ubuntu"/>
                <a:cs typeface="Ubuntu"/>
                <a:sym typeface="Ubuntu"/>
              </a:rPr>
              <a:t>Raymond Tran</a:t>
            </a:r>
            <a:endParaRPr b="1" sz="48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Ubuntu"/>
                <a:ea typeface="Ubuntu"/>
                <a:cs typeface="Ubuntu"/>
                <a:sym typeface="Ubuntu"/>
              </a:rPr>
              <a:t>3rd Yr. Computer Science Student</a:t>
            </a:r>
            <a:endParaRPr sz="24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Ubuntu"/>
                <a:ea typeface="Ubuntu"/>
                <a:cs typeface="Ubuntu"/>
                <a:sym typeface="Ubuntu"/>
              </a:rPr>
              <a:t>VP Academic Events for CSUS 18/19</a:t>
            </a:r>
            <a:endParaRPr sz="24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84" name="Google Shape;8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45400" y="3380550"/>
            <a:ext cx="2021200" cy="150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62"/>
          <p:cNvSpPr txBox="1"/>
          <p:nvPr>
            <p:ph idx="1" type="body"/>
          </p:nvPr>
        </p:nvSpPr>
        <p:spPr>
          <a:xfrm>
            <a:off x="311700" y="1152475"/>
            <a:ext cx="8613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Finance Tracker</a:t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</a:endParaRPr>
          </a:p>
        </p:txBody>
      </p:sp>
      <p:sp>
        <p:nvSpPr>
          <p:cNvPr id="396" name="Google Shape;396;p62"/>
          <p:cNvSpPr txBox="1"/>
          <p:nvPr>
            <p:ph type="title"/>
          </p:nvPr>
        </p:nvSpPr>
        <p:spPr>
          <a:xfrm>
            <a:off x="311700" y="236725"/>
            <a:ext cx="8520600" cy="78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306998"/>
                </a:solidFill>
              </a:rPr>
              <a:t>Example C</a:t>
            </a:r>
            <a:endParaRPr b="1" sz="3600">
              <a:solidFill>
                <a:srgbClr val="306998"/>
              </a:solidFill>
            </a:endParaRPr>
          </a:p>
        </p:txBody>
      </p:sp>
      <p:sp>
        <p:nvSpPr>
          <p:cNvPr id="397" name="Google Shape;397;p62"/>
          <p:cNvSpPr txBox="1"/>
          <p:nvPr/>
        </p:nvSpPr>
        <p:spPr>
          <a:xfrm>
            <a:off x="3596150" y="4591900"/>
            <a:ext cx="5395500" cy="5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  <a:latin typeface="Ubuntu"/>
                <a:ea typeface="Ubuntu"/>
                <a:cs typeface="Ubuntu"/>
                <a:sym typeface="Ubuntu"/>
              </a:rPr>
              <a:t>Finance Checker’s readme.txt</a:t>
            </a:r>
            <a:endParaRPr sz="1800">
              <a:solidFill>
                <a:srgbClr val="666666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3"/>
          <p:cNvSpPr txBox="1"/>
          <p:nvPr>
            <p:ph idx="1" type="body"/>
          </p:nvPr>
        </p:nvSpPr>
        <p:spPr>
          <a:xfrm>
            <a:off x="311700" y="1152475"/>
            <a:ext cx="8613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Finance Tracker</a:t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</a:rPr>
              <a:t>- Tracks...finances?</a:t>
            </a:r>
            <a:endParaRPr sz="2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</a:endParaRPr>
          </a:p>
        </p:txBody>
      </p:sp>
      <p:sp>
        <p:nvSpPr>
          <p:cNvPr id="403" name="Google Shape;403;p63"/>
          <p:cNvSpPr txBox="1"/>
          <p:nvPr>
            <p:ph type="title"/>
          </p:nvPr>
        </p:nvSpPr>
        <p:spPr>
          <a:xfrm>
            <a:off x="311700" y="236725"/>
            <a:ext cx="8520600" cy="78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306998"/>
                </a:solidFill>
              </a:rPr>
              <a:t>Example C</a:t>
            </a:r>
            <a:endParaRPr b="1" sz="3600">
              <a:solidFill>
                <a:srgbClr val="306998"/>
              </a:solidFill>
            </a:endParaRPr>
          </a:p>
        </p:txBody>
      </p:sp>
      <p:sp>
        <p:nvSpPr>
          <p:cNvPr id="404" name="Google Shape;404;p63"/>
          <p:cNvSpPr txBox="1"/>
          <p:nvPr/>
        </p:nvSpPr>
        <p:spPr>
          <a:xfrm>
            <a:off x="3596150" y="4591900"/>
            <a:ext cx="5395500" cy="5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  <a:latin typeface="Ubuntu"/>
                <a:ea typeface="Ubuntu"/>
                <a:cs typeface="Ubuntu"/>
                <a:sym typeface="Ubuntu"/>
              </a:rPr>
              <a:t>Finance Checker’s readme.txt</a:t>
            </a:r>
            <a:endParaRPr sz="1800">
              <a:solidFill>
                <a:srgbClr val="666666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64"/>
          <p:cNvSpPr txBox="1"/>
          <p:nvPr>
            <p:ph idx="1" type="body"/>
          </p:nvPr>
        </p:nvSpPr>
        <p:spPr>
          <a:xfrm>
            <a:off x="311700" y="1152475"/>
            <a:ext cx="8613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Finance Tracker</a:t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</a:rPr>
              <a:t>- Tracks...finances?</a:t>
            </a:r>
            <a:endParaRPr sz="2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</a:rPr>
              <a:t>- Created by our Interim VP PR, Nadhif.</a:t>
            </a:r>
            <a:endParaRPr sz="2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</a:endParaRPr>
          </a:p>
        </p:txBody>
      </p:sp>
      <p:sp>
        <p:nvSpPr>
          <p:cNvPr id="410" name="Google Shape;410;p64"/>
          <p:cNvSpPr txBox="1"/>
          <p:nvPr>
            <p:ph type="title"/>
          </p:nvPr>
        </p:nvSpPr>
        <p:spPr>
          <a:xfrm>
            <a:off x="311700" y="236725"/>
            <a:ext cx="8520600" cy="78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306998"/>
                </a:solidFill>
              </a:rPr>
              <a:t>Example C</a:t>
            </a:r>
            <a:endParaRPr b="1" sz="3600">
              <a:solidFill>
                <a:srgbClr val="306998"/>
              </a:solidFill>
            </a:endParaRPr>
          </a:p>
        </p:txBody>
      </p:sp>
      <p:sp>
        <p:nvSpPr>
          <p:cNvPr id="411" name="Google Shape;411;p64"/>
          <p:cNvSpPr txBox="1"/>
          <p:nvPr/>
        </p:nvSpPr>
        <p:spPr>
          <a:xfrm>
            <a:off x="311700" y="4591900"/>
            <a:ext cx="8679900" cy="5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  <a:latin typeface="Ubuntu"/>
                <a:ea typeface="Ubuntu"/>
                <a:cs typeface="Ubuntu"/>
                <a:sym typeface="Ubuntu"/>
              </a:rPr>
              <a:t>facebook.com/UofCConfess/posts/1624664134277070</a:t>
            </a:r>
            <a:endParaRPr sz="1800">
              <a:solidFill>
                <a:srgbClr val="666666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412" name="Google Shape;412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3199" y="193674"/>
            <a:ext cx="4298300" cy="2215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65"/>
          <p:cNvSpPr txBox="1"/>
          <p:nvPr>
            <p:ph idx="1" type="body"/>
          </p:nvPr>
        </p:nvSpPr>
        <p:spPr>
          <a:xfrm>
            <a:off x="311700" y="1152475"/>
            <a:ext cx="8613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Finance Tracker</a:t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</a:rPr>
              <a:t>- Tracks...finances?</a:t>
            </a:r>
            <a:endParaRPr sz="2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</a:rPr>
              <a:t>- Created by our Interim VP PR, Nadhif.</a:t>
            </a:r>
            <a:endParaRPr sz="2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</a:rPr>
              <a:t>- ...when he was a kid.</a:t>
            </a:r>
            <a:endParaRPr sz="2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</a:endParaRPr>
          </a:p>
        </p:txBody>
      </p:sp>
      <p:sp>
        <p:nvSpPr>
          <p:cNvPr id="418" name="Google Shape;418;p65"/>
          <p:cNvSpPr txBox="1"/>
          <p:nvPr>
            <p:ph type="title"/>
          </p:nvPr>
        </p:nvSpPr>
        <p:spPr>
          <a:xfrm>
            <a:off x="311700" y="236725"/>
            <a:ext cx="8520600" cy="78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306998"/>
                </a:solidFill>
              </a:rPr>
              <a:t>Example C</a:t>
            </a:r>
            <a:endParaRPr b="1" sz="3600">
              <a:solidFill>
                <a:srgbClr val="306998"/>
              </a:solidFill>
            </a:endParaRPr>
          </a:p>
        </p:txBody>
      </p:sp>
      <p:sp>
        <p:nvSpPr>
          <p:cNvPr id="419" name="Google Shape;419;p65"/>
          <p:cNvSpPr txBox="1"/>
          <p:nvPr/>
        </p:nvSpPr>
        <p:spPr>
          <a:xfrm>
            <a:off x="3596150" y="4591900"/>
            <a:ext cx="5395500" cy="5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  <a:latin typeface="Ubuntu"/>
                <a:ea typeface="Ubuntu"/>
                <a:cs typeface="Ubuntu"/>
                <a:sym typeface="Ubuntu"/>
              </a:rPr>
              <a:t>Finance Checker’s readme.txt</a:t>
            </a:r>
            <a:endParaRPr sz="1800">
              <a:solidFill>
                <a:srgbClr val="666666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420" name="Google Shape;420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48775" y="470325"/>
            <a:ext cx="4568501" cy="1761025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66"/>
          <p:cNvSpPr txBox="1"/>
          <p:nvPr>
            <p:ph idx="1" type="body"/>
          </p:nvPr>
        </p:nvSpPr>
        <p:spPr>
          <a:xfrm>
            <a:off x="311700" y="1152475"/>
            <a:ext cx="8613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Finance Tracker</a:t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</a:rPr>
              <a:t>- Tracks...finances?</a:t>
            </a:r>
            <a:endParaRPr sz="2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</a:rPr>
              <a:t>- Created by our Interim VP PR, Nadhif.</a:t>
            </a:r>
            <a:endParaRPr sz="2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dk1"/>
                </a:solidFill>
              </a:rPr>
              <a:t>- ...when he was a kid.</a:t>
            </a:r>
            <a:endParaRPr sz="2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</a:rPr>
              <a:t>- Executable made with cx_Freeze</a:t>
            </a:r>
            <a:endParaRPr sz="2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</a:endParaRPr>
          </a:p>
        </p:txBody>
      </p:sp>
      <p:sp>
        <p:nvSpPr>
          <p:cNvPr id="426" name="Google Shape;426;p66"/>
          <p:cNvSpPr txBox="1"/>
          <p:nvPr>
            <p:ph type="title"/>
          </p:nvPr>
        </p:nvSpPr>
        <p:spPr>
          <a:xfrm>
            <a:off x="311700" y="236725"/>
            <a:ext cx="8520600" cy="78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306998"/>
                </a:solidFill>
              </a:rPr>
              <a:t>Example C</a:t>
            </a:r>
            <a:endParaRPr b="1" sz="3600">
              <a:solidFill>
                <a:srgbClr val="306998"/>
              </a:solidFill>
            </a:endParaRPr>
          </a:p>
        </p:txBody>
      </p:sp>
      <p:pic>
        <p:nvPicPr>
          <p:cNvPr id="427" name="Google Shape;427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95031" y="595125"/>
            <a:ext cx="3317994" cy="34164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67"/>
          <p:cNvSpPr txBox="1"/>
          <p:nvPr>
            <p:ph type="ctrTitle"/>
          </p:nvPr>
        </p:nvSpPr>
        <p:spPr>
          <a:xfrm>
            <a:off x="311708" y="16589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Try Accessing Files</a:t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Try Putting in Negatives</a:t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Show Spendings per Item</a:t>
            </a:r>
            <a:endParaRPr sz="2400"/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400"/>
              <a:t>Anyone can make something if they try hard enough!</a:t>
            </a:r>
            <a:endParaRPr i="1" sz="2400"/>
          </a:p>
        </p:txBody>
      </p:sp>
      <p:sp>
        <p:nvSpPr>
          <p:cNvPr id="433" name="Google Shape;433;p67"/>
          <p:cNvSpPr txBox="1"/>
          <p:nvPr>
            <p:ph idx="4294967295" type="title"/>
          </p:nvPr>
        </p:nvSpPr>
        <p:spPr>
          <a:xfrm>
            <a:off x="311700" y="236725"/>
            <a:ext cx="8520600" cy="78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306998"/>
                </a:solidFill>
              </a:rPr>
              <a:t>Example C - Finance Tracker</a:t>
            </a:r>
            <a:endParaRPr b="1" sz="3600">
              <a:solidFill>
                <a:srgbClr val="306998"/>
              </a:solidFill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68"/>
          <p:cNvSpPr/>
          <p:nvPr/>
        </p:nvSpPr>
        <p:spPr>
          <a:xfrm>
            <a:off x="0" y="1622550"/>
            <a:ext cx="9165600" cy="1898400"/>
          </a:xfrm>
          <a:prstGeom prst="rect">
            <a:avLst/>
          </a:prstGeom>
          <a:solidFill>
            <a:srgbClr val="FFD43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D43B"/>
              </a:solidFill>
            </a:endParaRPr>
          </a:p>
        </p:txBody>
      </p:sp>
      <p:sp>
        <p:nvSpPr>
          <p:cNvPr id="439" name="Google Shape;439;p68"/>
          <p:cNvSpPr txBox="1"/>
          <p:nvPr/>
        </p:nvSpPr>
        <p:spPr>
          <a:xfrm>
            <a:off x="-75" y="1172025"/>
            <a:ext cx="9144000" cy="27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400">
                <a:solidFill>
                  <a:srgbClr val="306998"/>
                </a:solidFill>
                <a:latin typeface="Ubuntu"/>
                <a:ea typeface="Ubuntu"/>
                <a:cs typeface="Ubuntu"/>
                <a:sym typeface="Ubuntu"/>
              </a:rPr>
              <a:t>Section 4:</a:t>
            </a:r>
            <a:endParaRPr i="1" sz="2400">
              <a:solidFill>
                <a:srgbClr val="306998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306998"/>
                </a:solidFill>
                <a:latin typeface="Ubuntu"/>
                <a:ea typeface="Ubuntu"/>
                <a:cs typeface="Ubuntu"/>
                <a:sym typeface="Ubuntu"/>
              </a:rPr>
              <a:t>DATA SCIENCE</a:t>
            </a:r>
            <a:endParaRPr b="1" sz="4800">
              <a:solidFill>
                <a:srgbClr val="306998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400">
                <a:solidFill>
                  <a:srgbClr val="306998"/>
                </a:solidFill>
                <a:latin typeface="Ubuntu"/>
                <a:ea typeface="Ubuntu"/>
                <a:cs typeface="Ubuntu"/>
                <a:sym typeface="Ubuntu"/>
              </a:rPr>
              <a:t>Visualizing Data with Pandas, Seaborn, and more</a:t>
            </a:r>
            <a:endParaRPr i="1" sz="2400">
              <a:solidFill>
                <a:srgbClr val="306998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rgbClr val="306998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69"/>
          <p:cNvSpPr txBox="1"/>
          <p:nvPr>
            <p:ph type="title"/>
          </p:nvPr>
        </p:nvSpPr>
        <p:spPr>
          <a:xfrm>
            <a:off x="311700" y="236725"/>
            <a:ext cx="8520600" cy="78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306998"/>
                </a:solidFill>
              </a:rPr>
              <a:t>Definition</a:t>
            </a:r>
            <a:endParaRPr b="1" sz="3600">
              <a:solidFill>
                <a:srgbClr val="306998"/>
              </a:solidFill>
            </a:endParaRPr>
          </a:p>
        </p:txBody>
      </p:sp>
      <p:sp>
        <p:nvSpPr>
          <p:cNvPr id="445" name="Google Shape;445;p69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/>
              <a:t>Data Science is about…</a:t>
            </a:r>
            <a:endParaRPr sz="24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70"/>
          <p:cNvSpPr txBox="1"/>
          <p:nvPr>
            <p:ph type="title"/>
          </p:nvPr>
        </p:nvSpPr>
        <p:spPr>
          <a:xfrm>
            <a:off x="311700" y="236725"/>
            <a:ext cx="8520600" cy="78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600">
                <a:solidFill>
                  <a:srgbClr val="306998"/>
                </a:solidFill>
              </a:rPr>
              <a:t>Definition</a:t>
            </a:r>
            <a:endParaRPr b="1" sz="3600">
              <a:solidFill>
                <a:srgbClr val="306998"/>
              </a:solidFill>
            </a:endParaRPr>
          </a:p>
        </p:txBody>
      </p:sp>
      <p:sp>
        <p:nvSpPr>
          <p:cNvPr id="451" name="Google Shape;451;p7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Data Science is about…</a:t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rgbClr val="000000"/>
                </a:solidFill>
              </a:rPr>
              <a:t>- Data Collection</a:t>
            </a:r>
            <a:endParaRPr sz="2400">
              <a:solidFill>
                <a:srgbClr val="000000"/>
              </a:solidFill>
            </a:endParaRPr>
          </a:p>
        </p:txBody>
      </p:sp>
      <p:pic>
        <p:nvPicPr>
          <p:cNvPr id="452" name="Google Shape;452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4000" y="941425"/>
            <a:ext cx="4527601" cy="34788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71"/>
          <p:cNvSpPr txBox="1"/>
          <p:nvPr>
            <p:ph type="title"/>
          </p:nvPr>
        </p:nvSpPr>
        <p:spPr>
          <a:xfrm>
            <a:off x="311700" y="236725"/>
            <a:ext cx="8520600" cy="78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600">
                <a:solidFill>
                  <a:srgbClr val="306998"/>
                </a:solidFill>
              </a:rPr>
              <a:t>Definition</a:t>
            </a:r>
            <a:endParaRPr b="1" sz="3600">
              <a:solidFill>
                <a:srgbClr val="306998"/>
              </a:solidFill>
            </a:endParaRPr>
          </a:p>
        </p:txBody>
      </p:sp>
      <p:sp>
        <p:nvSpPr>
          <p:cNvPr id="458" name="Google Shape;458;p71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Data Science is about…</a:t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</a:rPr>
              <a:t>- Data Collection</a:t>
            </a:r>
            <a:endParaRPr sz="2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rgbClr val="000000"/>
                </a:solidFill>
              </a:rPr>
              <a:t>- Data Cleaning</a:t>
            </a:r>
            <a:endParaRPr sz="2400">
              <a:solidFill>
                <a:srgbClr val="000000"/>
              </a:solidFill>
            </a:endParaRPr>
          </a:p>
        </p:txBody>
      </p:sp>
      <p:pic>
        <p:nvPicPr>
          <p:cNvPr id="459" name="Google Shape;459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4000" y="941425"/>
            <a:ext cx="4527601" cy="34788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/>
          <p:nvPr/>
        </p:nvSpPr>
        <p:spPr>
          <a:xfrm>
            <a:off x="358675" y="322825"/>
            <a:ext cx="6205200" cy="48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666666"/>
                </a:solidFill>
                <a:latin typeface="Ubuntu"/>
                <a:ea typeface="Ubuntu"/>
                <a:cs typeface="Ubuntu"/>
                <a:sym typeface="Ubuntu"/>
              </a:rPr>
              <a:t>I Am...</a:t>
            </a:r>
            <a:endParaRPr sz="2400">
              <a:solidFill>
                <a:srgbClr val="666666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latin typeface="Ubuntu"/>
                <a:ea typeface="Ubuntu"/>
                <a:cs typeface="Ubuntu"/>
                <a:sym typeface="Ubuntu"/>
              </a:rPr>
              <a:t>Raymond Tran</a:t>
            </a:r>
            <a:endParaRPr b="1" sz="48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Ubuntu"/>
                <a:ea typeface="Ubuntu"/>
                <a:cs typeface="Ubuntu"/>
                <a:sym typeface="Ubuntu"/>
              </a:rPr>
              <a:t>3rd Yr. Computer Science Student</a:t>
            </a:r>
            <a:endParaRPr sz="24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Ubuntu"/>
                <a:ea typeface="Ubuntu"/>
                <a:cs typeface="Ubuntu"/>
                <a:sym typeface="Ubuntu"/>
              </a:rPr>
              <a:t>VP Academic Events for CSUS 18/19</a:t>
            </a:r>
            <a:endParaRPr sz="24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Ubuntu"/>
              <a:ea typeface="Ubuntu"/>
              <a:cs typeface="Ubuntu"/>
              <a:sym typeface="Ubuntu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Ubuntu"/>
              <a:buChar char="●"/>
            </a:pPr>
            <a:r>
              <a:rPr i="1" lang="en" sz="2400">
                <a:latin typeface="Ubuntu"/>
                <a:ea typeface="Ubuntu"/>
                <a:cs typeface="Ubuntu"/>
                <a:sym typeface="Ubuntu"/>
              </a:rPr>
              <a:t>Python Newbie</a:t>
            </a:r>
            <a:endParaRPr i="1" sz="2400">
              <a:latin typeface="Ubuntu"/>
              <a:ea typeface="Ubuntu"/>
              <a:cs typeface="Ubuntu"/>
              <a:sym typeface="Ubuntu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90" name="Google Shape;9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45400" y="3380550"/>
            <a:ext cx="2021200" cy="150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72"/>
          <p:cNvSpPr txBox="1"/>
          <p:nvPr>
            <p:ph type="title"/>
          </p:nvPr>
        </p:nvSpPr>
        <p:spPr>
          <a:xfrm>
            <a:off x="311700" y="236725"/>
            <a:ext cx="8520600" cy="78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600">
                <a:solidFill>
                  <a:srgbClr val="306998"/>
                </a:solidFill>
              </a:rPr>
              <a:t>Definition</a:t>
            </a:r>
            <a:endParaRPr b="1" sz="3600">
              <a:solidFill>
                <a:srgbClr val="306998"/>
              </a:solidFill>
            </a:endParaRPr>
          </a:p>
        </p:txBody>
      </p:sp>
      <p:sp>
        <p:nvSpPr>
          <p:cNvPr id="465" name="Google Shape;465;p7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Data Science is about…</a:t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</a:rPr>
              <a:t>- Data Collection</a:t>
            </a:r>
            <a:endParaRPr sz="2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</a:rPr>
              <a:t>- Data Cleaning</a:t>
            </a:r>
            <a:endParaRPr sz="2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rgbClr val="000000"/>
                </a:solidFill>
              </a:rPr>
              <a:t>- Data Analysis</a:t>
            </a:r>
            <a:endParaRPr sz="2400">
              <a:solidFill>
                <a:srgbClr val="000000"/>
              </a:solidFill>
            </a:endParaRPr>
          </a:p>
        </p:txBody>
      </p:sp>
      <p:pic>
        <p:nvPicPr>
          <p:cNvPr id="466" name="Google Shape;466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4000" y="941425"/>
            <a:ext cx="4527601" cy="34788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3"/>
          <p:cNvSpPr txBox="1"/>
          <p:nvPr>
            <p:ph type="title"/>
          </p:nvPr>
        </p:nvSpPr>
        <p:spPr>
          <a:xfrm>
            <a:off x="311700" y="236725"/>
            <a:ext cx="8520600" cy="78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600">
                <a:solidFill>
                  <a:srgbClr val="306998"/>
                </a:solidFill>
              </a:rPr>
              <a:t>Definition</a:t>
            </a:r>
            <a:endParaRPr b="1" sz="3600">
              <a:solidFill>
                <a:srgbClr val="306998"/>
              </a:solidFill>
            </a:endParaRPr>
          </a:p>
        </p:txBody>
      </p:sp>
      <p:sp>
        <p:nvSpPr>
          <p:cNvPr id="472" name="Google Shape;472;p7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Data Science is about…</a:t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</a:rPr>
              <a:t>- Data Collection</a:t>
            </a:r>
            <a:endParaRPr sz="2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</a:rPr>
              <a:t>- Data Cleaning</a:t>
            </a:r>
            <a:endParaRPr sz="2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</a:rPr>
              <a:t>- Data Analysis</a:t>
            </a:r>
            <a:endParaRPr sz="2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rgbClr val="000000"/>
                </a:solidFill>
              </a:rPr>
              <a:t>- Repeat!</a:t>
            </a:r>
            <a:endParaRPr sz="2400">
              <a:solidFill>
                <a:srgbClr val="000000"/>
              </a:solidFill>
            </a:endParaRPr>
          </a:p>
        </p:txBody>
      </p:sp>
      <p:pic>
        <p:nvPicPr>
          <p:cNvPr id="473" name="Google Shape;473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64000" y="941425"/>
            <a:ext cx="4527601" cy="34788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74"/>
          <p:cNvSpPr txBox="1"/>
          <p:nvPr>
            <p:ph type="title"/>
          </p:nvPr>
        </p:nvSpPr>
        <p:spPr>
          <a:xfrm>
            <a:off x="311700" y="236725"/>
            <a:ext cx="8520600" cy="78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306998"/>
                </a:solidFill>
              </a:rPr>
              <a:t>Overview</a:t>
            </a:r>
            <a:endParaRPr b="1" sz="3600">
              <a:solidFill>
                <a:srgbClr val="306998"/>
              </a:solidFill>
            </a:endParaRPr>
          </a:p>
        </p:txBody>
      </p:sp>
      <p:sp>
        <p:nvSpPr>
          <p:cNvPr id="479" name="Google Shape;479;p74"/>
          <p:cNvSpPr txBox="1"/>
          <p:nvPr>
            <p:ph idx="1" type="body"/>
          </p:nvPr>
        </p:nvSpPr>
        <p:spPr>
          <a:xfrm>
            <a:off x="311700" y="1152475"/>
            <a:ext cx="8613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The R Programming Language</a:t>
            </a:r>
            <a:endParaRPr sz="2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</a:endParaRPr>
          </a:p>
        </p:txBody>
      </p:sp>
      <p:pic>
        <p:nvPicPr>
          <p:cNvPr id="480" name="Google Shape;480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94275" y="1017625"/>
            <a:ext cx="3227451" cy="2500824"/>
          </a:xfrm>
          <a:prstGeom prst="rect">
            <a:avLst/>
          </a:prstGeom>
          <a:noFill/>
          <a:ln>
            <a:noFill/>
          </a:ln>
        </p:spPr>
      </p:pic>
      <p:sp>
        <p:nvSpPr>
          <p:cNvPr id="481" name="Google Shape;481;p74"/>
          <p:cNvSpPr txBox="1"/>
          <p:nvPr/>
        </p:nvSpPr>
        <p:spPr>
          <a:xfrm>
            <a:off x="5557025" y="4591900"/>
            <a:ext cx="3434700" cy="5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  <a:latin typeface="Ubuntu"/>
                <a:ea typeface="Ubuntu"/>
                <a:cs typeface="Ubuntu"/>
                <a:sym typeface="Ubuntu"/>
              </a:rPr>
              <a:t>r-project.org</a:t>
            </a:r>
            <a:endParaRPr sz="1800">
              <a:solidFill>
                <a:srgbClr val="666666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75"/>
          <p:cNvSpPr txBox="1"/>
          <p:nvPr>
            <p:ph type="title"/>
          </p:nvPr>
        </p:nvSpPr>
        <p:spPr>
          <a:xfrm>
            <a:off x="311700" y="236725"/>
            <a:ext cx="8520600" cy="78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306998"/>
                </a:solidFill>
              </a:rPr>
              <a:t>Overview</a:t>
            </a:r>
            <a:endParaRPr b="1" sz="3600">
              <a:solidFill>
                <a:srgbClr val="306998"/>
              </a:solidFill>
            </a:endParaRPr>
          </a:p>
        </p:txBody>
      </p:sp>
      <p:sp>
        <p:nvSpPr>
          <p:cNvPr id="487" name="Google Shape;487;p75"/>
          <p:cNvSpPr txBox="1"/>
          <p:nvPr>
            <p:ph idx="1" type="body"/>
          </p:nvPr>
        </p:nvSpPr>
        <p:spPr>
          <a:xfrm>
            <a:off x="311700" y="1152475"/>
            <a:ext cx="8613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The R Programming Language</a:t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</a:rPr>
              <a:t>- Appeared in 1993.</a:t>
            </a:r>
            <a:endParaRPr sz="2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</a:endParaRPr>
          </a:p>
        </p:txBody>
      </p:sp>
      <p:pic>
        <p:nvPicPr>
          <p:cNvPr id="488" name="Google Shape;488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94275" y="1017625"/>
            <a:ext cx="3227451" cy="2500824"/>
          </a:xfrm>
          <a:prstGeom prst="rect">
            <a:avLst/>
          </a:prstGeom>
          <a:noFill/>
          <a:ln>
            <a:noFill/>
          </a:ln>
        </p:spPr>
      </p:pic>
      <p:sp>
        <p:nvSpPr>
          <p:cNvPr id="489" name="Google Shape;489;p75"/>
          <p:cNvSpPr txBox="1"/>
          <p:nvPr/>
        </p:nvSpPr>
        <p:spPr>
          <a:xfrm>
            <a:off x="5557025" y="4591900"/>
            <a:ext cx="3434700" cy="5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  <a:latin typeface="Ubuntu"/>
                <a:ea typeface="Ubuntu"/>
                <a:cs typeface="Ubuntu"/>
                <a:sym typeface="Ubuntu"/>
              </a:rPr>
              <a:t>r-project.org</a:t>
            </a:r>
            <a:endParaRPr sz="1800">
              <a:solidFill>
                <a:srgbClr val="666666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6"/>
          <p:cNvSpPr txBox="1"/>
          <p:nvPr>
            <p:ph type="title"/>
          </p:nvPr>
        </p:nvSpPr>
        <p:spPr>
          <a:xfrm>
            <a:off x="311700" y="236725"/>
            <a:ext cx="8520600" cy="78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306998"/>
                </a:solidFill>
              </a:rPr>
              <a:t>Overview</a:t>
            </a:r>
            <a:endParaRPr b="1" sz="3600">
              <a:solidFill>
                <a:srgbClr val="306998"/>
              </a:solidFill>
            </a:endParaRPr>
          </a:p>
        </p:txBody>
      </p:sp>
      <p:sp>
        <p:nvSpPr>
          <p:cNvPr id="495" name="Google Shape;495;p76"/>
          <p:cNvSpPr txBox="1"/>
          <p:nvPr>
            <p:ph idx="1" type="body"/>
          </p:nvPr>
        </p:nvSpPr>
        <p:spPr>
          <a:xfrm>
            <a:off x="311700" y="1152475"/>
            <a:ext cx="8613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The R Programming Language</a:t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dk1"/>
                </a:solidFill>
              </a:rPr>
              <a:t>- Appeared in 1993.</a:t>
            </a:r>
            <a:endParaRPr sz="2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</a:rPr>
              <a:t>- Still widely used.</a:t>
            </a:r>
            <a:endParaRPr sz="2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</a:endParaRPr>
          </a:p>
        </p:txBody>
      </p:sp>
      <p:pic>
        <p:nvPicPr>
          <p:cNvPr id="496" name="Google Shape;496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94275" y="1017625"/>
            <a:ext cx="3227451" cy="2500824"/>
          </a:xfrm>
          <a:prstGeom prst="rect">
            <a:avLst/>
          </a:prstGeom>
          <a:noFill/>
          <a:ln>
            <a:noFill/>
          </a:ln>
        </p:spPr>
      </p:pic>
      <p:sp>
        <p:nvSpPr>
          <p:cNvPr id="497" name="Google Shape;497;p76"/>
          <p:cNvSpPr txBox="1"/>
          <p:nvPr/>
        </p:nvSpPr>
        <p:spPr>
          <a:xfrm>
            <a:off x="5557025" y="4591900"/>
            <a:ext cx="3434700" cy="5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  <a:latin typeface="Ubuntu"/>
                <a:ea typeface="Ubuntu"/>
                <a:cs typeface="Ubuntu"/>
                <a:sym typeface="Ubuntu"/>
              </a:rPr>
              <a:t>r-project.org</a:t>
            </a:r>
            <a:endParaRPr sz="1800">
              <a:solidFill>
                <a:srgbClr val="666666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77"/>
          <p:cNvSpPr txBox="1"/>
          <p:nvPr>
            <p:ph type="title"/>
          </p:nvPr>
        </p:nvSpPr>
        <p:spPr>
          <a:xfrm>
            <a:off x="311700" y="236725"/>
            <a:ext cx="8520600" cy="78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306998"/>
                </a:solidFill>
              </a:rPr>
              <a:t>Overview</a:t>
            </a:r>
            <a:endParaRPr b="1" sz="3600">
              <a:solidFill>
                <a:srgbClr val="306998"/>
              </a:solidFill>
            </a:endParaRPr>
          </a:p>
        </p:txBody>
      </p:sp>
      <p:sp>
        <p:nvSpPr>
          <p:cNvPr id="503" name="Google Shape;503;p77"/>
          <p:cNvSpPr txBox="1"/>
          <p:nvPr>
            <p:ph idx="1" type="body"/>
          </p:nvPr>
        </p:nvSpPr>
        <p:spPr>
          <a:xfrm>
            <a:off x="311700" y="1152475"/>
            <a:ext cx="8613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The R Programming Language</a:t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dk1"/>
                </a:solidFill>
              </a:rPr>
              <a:t>- Appeared in 1993.</a:t>
            </a:r>
            <a:endParaRPr sz="2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</a:rPr>
              <a:t>- Still widely used.</a:t>
            </a:r>
            <a:endParaRPr sz="2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</a:rPr>
              <a:t>- Reliable and time-tested.</a:t>
            </a:r>
            <a:endParaRPr sz="2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</a:endParaRPr>
          </a:p>
        </p:txBody>
      </p:sp>
      <p:pic>
        <p:nvPicPr>
          <p:cNvPr id="504" name="Google Shape;504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94275" y="1017625"/>
            <a:ext cx="3227451" cy="2500824"/>
          </a:xfrm>
          <a:prstGeom prst="rect">
            <a:avLst/>
          </a:prstGeom>
          <a:noFill/>
          <a:ln>
            <a:noFill/>
          </a:ln>
        </p:spPr>
      </p:pic>
      <p:sp>
        <p:nvSpPr>
          <p:cNvPr id="505" name="Google Shape;505;p77"/>
          <p:cNvSpPr txBox="1"/>
          <p:nvPr/>
        </p:nvSpPr>
        <p:spPr>
          <a:xfrm>
            <a:off x="5557025" y="4591900"/>
            <a:ext cx="3434700" cy="5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  <a:latin typeface="Ubuntu"/>
                <a:ea typeface="Ubuntu"/>
                <a:cs typeface="Ubuntu"/>
                <a:sym typeface="Ubuntu"/>
              </a:rPr>
              <a:t>r-project.org</a:t>
            </a:r>
            <a:endParaRPr sz="1800">
              <a:solidFill>
                <a:srgbClr val="666666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78"/>
          <p:cNvSpPr txBox="1"/>
          <p:nvPr>
            <p:ph type="title"/>
          </p:nvPr>
        </p:nvSpPr>
        <p:spPr>
          <a:xfrm>
            <a:off x="311700" y="236725"/>
            <a:ext cx="8520600" cy="78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306998"/>
                </a:solidFill>
              </a:rPr>
              <a:t>Overview</a:t>
            </a:r>
            <a:endParaRPr b="1" sz="3600">
              <a:solidFill>
                <a:srgbClr val="306998"/>
              </a:solidFill>
            </a:endParaRPr>
          </a:p>
        </p:txBody>
      </p:sp>
      <p:sp>
        <p:nvSpPr>
          <p:cNvPr id="511" name="Google Shape;511;p78"/>
          <p:cNvSpPr txBox="1"/>
          <p:nvPr>
            <p:ph idx="1" type="body"/>
          </p:nvPr>
        </p:nvSpPr>
        <p:spPr>
          <a:xfrm>
            <a:off x="311700" y="1152475"/>
            <a:ext cx="8613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The R Programming Language</a:t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dk1"/>
                </a:solidFill>
              </a:rPr>
              <a:t>- Appeared in 1993.</a:t>
            </a:r>
            <a:endParaRPr sz="2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</a:rPr>
              <a:t>- Still widely used.</a:t>
            </a:r>
            <a:endParaRPr sz="2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</a:rPr>
              <a:t>- Reliable and time-tested.</a:t>
            </a:r>
            <a:endParaRPr sz="2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</a:rPr>
              <a:t>- Open source.</a:t>
            </a:r>
            <a:endParaRPr sz="2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</a:endParaRPr>
          </a:p>
        </p:txBody>
      </p:sp>
      <p:pic>
        <p:nvPicPr>
          <p:cNvPr id="512" name="Google Shape;512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94275" y="1017625"/>
            <a:ext cx="3227451" cy="2500824"/>
          </a:xfrm>
          <a:prstGeom prst="rect">
            <a:avLst/>
          </a:prstGeom>
          <a:noFill/>
          <a:ln>
            <a:noFill/>
          </a:ln>
        </p:spPr>
      </p:pic>
      <p:sp>
        <p:nvSpPr>
          <p:cNvPr id="513" name="Google Shape;513;p78"/>
          <p:cNvSpPr txBox="1"/>
          <p:nvPr/>
        </p:nvSpPr>
        <p:spPr>
          <a:xfrm>
            <a:off x="5557025" y="4591900"/>
            <a:ext cx="3434700" cy="5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  <a:latin typeface="Ubuntu"/>
                <a:ea typeface="Ubuntu"/>
                <a:cs typeface="Ubuntu"/>
                <a:sym typeface="Ubuntu"/>
              </a:rPr>
              <a:t>r-project.org</a:t>
            </a:r>
            <a:endParaRPr sz="1800">
              <a:solidFill>
                <a:srgbClr val="666666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79"/>
          <p:cNvSpPr txBox="1"/>
          <p:nvPr>
            <p:ph type="title"/>
          </p:nvPr>
        </p:nvSpPr>
        <p:spPr>
          <a:xfrm>
            <a:off x="311700" y="236725"/>
            <a:ext cx="8520600" cy="78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306998"/>
                </a:solidFill>
              </a:rPr>
              <a:t>Overview</a:t>
            </a:r>
            <a:endParaRPr b="1" sz="3600">
              <a:solidFill>
                <a:srgbClr val="306998"/>
              </a:solidFill>
            </a:endParaRPr>
          </a:p>
        </p:txBody>
      </p:sp>
      <p:sp>
        <p:nvSpPr>
          <p:cNvPr id="519" name="Google Shape;519;p79"/>
          <p:cNvSpPr txBox="1"/>
          <p:nvPr>
            <p:ph idx="1" type="body"/>
          </p:nvPr>
        </p:nvSpPr>
        <p:spPr>
          <a:xfrm>
            <a:off x="311700" y="1152475"/>
            <a:ext cx="8613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The Python Programming Language</a:t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</a:endParaRPr>
          </a:p>
        </p:txBody>
      </p:sp>
      <p:pic>
        <p:nvPicPr>
          <p:cNvPr id="520" name="Google Shape;520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2400" y="411413"/>
            <a:ext cx="2644975" cy="2644975"/>
          </a:xfrm>
          <a:prstGeom prst="rect">
            <a:avLst/>
          </a:prstGeom>
          <a:noFill/>
          <a:ln>
            <a:noFill/>
          </a:ln>
        </p:spPr>
      </p:pic>
      <p:sp>
        <p:nvSpPr>
          <p:cNvPr id="521" name="Google Shape;521;p79"/>
          <p:cNvSpPr txBox="1"/>
          <p:nvPr/>
        </p:nvSpPr>
        <p:spPr>
          <a:xfrm>
            <a:off x="5557025" y="4591900"/>
            <a:ext cx="3434700" cy="5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  <a:latin typeface="Ubuntu"/>
                <a:ea typeface="Ubuntu"/>
                <a:cs typeface="Ubuntu"/>
                <a:sym typeface="Ubuntu"/>
              </a:rPr>
              <a:t>python.org</a:t>
            </a:r>
            <a:endParaRPr sz="1800">
              <a:solidFill>
                <a:srgbClr val="666666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80"/>
          <p:cNvSpPr txBox="1"/>
          <p:nvPr>
            <p:ph type="title"/>
          </p:nvPr>
        </p:nvSpPr>
        <p:spPr>
          <a:xfrm>
            <a:off x="311700" y="236725"/>
            <a:ext cx="8520600" cy="78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306998"/>
                </a:solidFill>
              </a:rPr>
              <a:t>Overview</a:t>
            </a:r>
            <a:endParaRPr b="1" sz="3600">
              <a:solidFill>
                <a:srgbClr val="306998"/>
              </a:solidFill>
            </a:endParaRPr>
          </a:p>
        </p:txBody>
      </p:sp>
      <p:sp>
        <p:nvSpPr>
          <p:cNvPr id="527" name="Google Shape;527;p80"/>
          <p:cNvSpPr txBox="1"/>
          <p:nvPr>
            <p:ph idx="1" type="body"/>
          </p:nvPr>
        </p:nvSpPr>
        <p:spPr>
          <a:xfrm>
            <a:off x="311700" y="1152475"/>
            <a:ext cx="8613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The Python Programming Language</a:t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</a:rPr>
              <a:t>- Growing due to its simplicity and ease.</a:t>
            </a:r>
            <a:endParaRPr sz="2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</a:endParaRPr>
          </a:p>
        </p:txBody>
      </p:sp>
      <p:pic>
        <p:nvPicPr>
          <p:cNvPr id="528" name="Google Shape;528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2400" y="411413"/>
            <a:ext cx="2644975" cy="2644975"/>
          </a:xfrm>
          <a:prstGeom prst="rect">
            <a:avLst/>
          </a:prstGeom>
          <a:noFill/>
          <a:ln>
            <a:noFill/>
          </a:ln>
        </p:spPr>
      </p:pic>
      <p:sp>
        <p:nvSpPr>
          <p:cNvPr id="529" name="Google Shape;529;p80"/>
          <p:cNvSpPr txBox="1"/>
          <p:nvPr/>
        </p:nvSpPr>
        <p:spPr>
          <a:xfrm>
            <a:off x="5557025" y="4591900"/>
            <a:ext cx="3434700" cy="5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  <a:latin typeface="Ubuntu"/>
                <a:ea typeface="Ubuntu"/>
                <a:cs typeface="Ubuntu"/>
                <a:sym typeface="Ubuntu"/>
              </a:rPr>
              <a:t>python.org</a:t>
            </a:r>
            <a:endParaRPr sz="1800">
              <a:solidFill>
                <a:srgbClr val="666666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81"/>
          <p:cNvSpPr txBox="1"/>
          <p:nvPr>
            <p:ph type="title"/>
          </p:nvPr>
        </p:nvSpPr>
        <p:spPr>
          <a:xfrm>
            <a:off x="311700" y="236725"/>
            <a:ext cx="8520600" cy="78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306998"/>
                </a:solidFill>
              </a:rPr>
              <a:t>Overview</a:t>
            </a:r>
            <a:endParaRPr b="1" sz="3600">
              <a:solidFill>
                <a:srgbClr val="306998"/>
              </a:solidFill>
            </a:endParaRPr>
          </a:p>
        </p:txBody>
      </p:sp>
      <p:sp>
        <p:nvSpPr>
          <p:cNvPr id="535" name="Google Shape;535;p81"/>
          <p:cNvSpPr txBox="1"/>
          <p:nvPr>
            <p:ph idx="1" type="body"/>
          </p:nvPr>
        </p:nvSpPr>
        <p:spPr>
          <a:xfrm>
            <a:off x="311700" y="1152475"/>
            <a:ext cx="8613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The Python Programming Language</a:t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</a:rPr>
              <a:t>- Growing due to its simplicity and ease.</a:t>
            </a:r>
            <a:endParaRPr sz="2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dk1"/>
                </a:solidFill>
              </a:rPr>
              <a:t>- Introduction of Pandas, Numpy, etc.</a:t>
            </a:r>
            <a:endParaRPr sz="2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</a:endParaRPr>
          </a:p>
        </p:txBody>
      </p:sp>
      <p:pic>
        <p:nvPicPr>
          <p:cNvPr id="536" name="Google Shape;536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2400" y="411413"/>
            <a:ext cx="2644975" cy="2644975"/>
          </a:xfrm>
          <a:prstGeom prst="rect">
            <a:avLst/>
          </a:prstGeom>
          <a:noFill/>
          <a:ln>
            <a:noFill/>
          </a:ln>
        </p:spPr>
      </p:pic>
      <p:sp>
        <p:nvSpPr>
          <p:cNvPr id="537" name="Google Shape;537;p81"/>
          <p:cNvSpPr txBox="1"/>
          <p:nvPr/>
        </p:nvSpPr>
        <p:spPr>
          <a:xfrm>
            <a:off x="5557025" y="4591900"/>
            <a:ext cx="3434700" cy="5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  <a:latin typeface="Ubuntu"/>
                <a:ea typeface="Ubuntu"/>
                <a:cs typeface="Ubuntu"/>
                <a:sym typeface="Ubuntu"/>
              </a:rPr>
              <a:t>python.org</a:t>
            </a:r>
            <a:endParaRPr sz="1800">
              <a:solidFill>
                <a:srgbClr val="666666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9"/>
          <p:cNvSpPr txBox="1"/>
          <p:nvPr/>
        </p:nvSpPr>
        <p:spPr>
          <a:xfrm>
            <a:off x="358675" y="322825"/>
            <a:ext cx="6205200" cy="48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666666"/>
                </a:solidFill>
                <a:latin typeface="Ubuntu"/>
                <a:ea typeface="Ubuntu"/>
                <a:cs typeface="Ubuntu"/>
                <a:sym typeface="Ubuntu"/>
              </a:rPr>
              <a:t>I Am...</a:t>
            </a:r>
            <a:endParaRPr sz="2400">
              <a:solidFill>
                <a:srgbClr val="666666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latin typeface="Ubuntu"/>
                <a:ea typeface="Ubuntu"/>
                <a:cs typeface="Ubuntu"/>
                <a:sym typeface="Ubuntu"/>
              </a:rPr>
              <a:t>Raymond Tran</a:t>
            </a:r>
            <a:endParaRPr b="1" sz="48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Ubuntu"/>
                <a:ea typeface="Ubuntu"/>
                <a:cs typeface="Ubuntu"/>
                <a:sym typeface="Ubuntu"/>
              </a:rPr>
              <a:t>3rd Yr. Computer Science Student</a:t>
            </a:r>
            <a:endParaRPr sz="24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Ubuntu"/>
                <a:ea typeface="Ubuntu"/>
                <a:cs typeface="Ubuntu"/>
                <a:sym typeface="Ubuntu"/>
              </a:rPr>
              <a:t>VP Academic Events for CSUS 18/19</a:t>
            </a:r>
            <a:endParaRPr sz="24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Ubuntu"/>
              <a:ea typeface="Ubuntu"/>
              <a:cs typeface="Ubuntu"/>
              <a:sym typeface="Ubuntu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Ubuntu"/>
              <a:buChar char="●"/>
            </a:pPr>
            <a:r>
              <a:rPr i="1" lang="en" sz="2400">
                <a:latin typeface="Ubuntu"/>
                <a:ea typeface="Ubuntu"/>
                <a:cs typeface="Ubuntu"/>
                <a:sym typeface="Ubuntu"/>
              </a:rPr>
              <a:t>Python Newbie</a:t>
            </a:r>
            <a:endParaRPr i="1" sz="2400">
              <a:latin typeface="Ubuntu"/>
              <a:ea typeface="Ubuntu"/>
              <a:cs typeface="Ubuntu"/>
              <a:sym typeface="Ubuntu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Ubuntu"/>
              <a:buChar char="●"/>
            </a:pPr>
            <a:r>
              <a:rPr i="1" lang="en" sz="2400">
                <a:latin typeface="Ubuntu"/>
                <a:ea typeface="Ubuntu"/>
                <a:cs typeface="Ubuntu"/>
                <a:sym typeface="Ubuntu"/>
              </a:rPr>
              <a:t>Scared of C</a:t>
            </a:r>
            <a:endParaRPr i="1" sz="2400">
              <a:latin typeface="Ubuntu"/>
              <a:ea typeface="Ubuntu"/>
              <a:cs typeface="Ubuntu"/>
              <a:sym typeface="Ubuntu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96" name="Google Shape;9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45400" y="3380550"/>
            <a:ext cx="2021200" cy="150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82"/>
          <p:cNvSpPr txBox="1"/>
          <p:nvPr>
            <p:ph type="title"/>
          </p:nvPr>
        </p:nvSpPr>
        <p:spPr>
          <a:xfrm>
            <a:off x="311700" y="236725"/>
            <a:ext cx="8520600" cy="78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306998"/>
                </a:solidFill>
              </a:rPr>
              <a:t>Overview</a:t>
            </a:r>
            <a:endParaRPr b="1" sz="3600">
              <a:solidFill>
                <a:srgbClr val="306998"/>
              </a:solidFill>
            </a:endParaRPr>
          </a:p>
        </p:txBody>
      </p:sp>
      <p:sp>
        <p:nvSpPr>
          <p:cNvPr id="543" name="Google Shape;543;p82"/>
          <p:cNvSpPr txBox="1"/>
          <p:nvPr>
            <p:ph idx="1" type="body"/>
          </p:nvPr>
        </p:nvSpPr>
        <p:spPr>
          <a:xfrm>
            <a:off x="311700" y="1152475"/>
            <a:ext cx="8613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The Python Programming Language</a:t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</a:rPr>
              <a:t>- Growing due to its simplicity and ease.</a:t>
            </a:r>
            <a:endParaRPr sz="2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- Introduction of Pandas, Numpy, etc.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- Lots of support with Anaconda Navigator.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</a:endParaRPr>
          </a:p>
        </p:txBody>
      </p:sp>
      <p:pic>
        <p:nvPicPr>
          <p:cNvPr id="544" name="Google Shape;544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2400" y="411413"/>
            <a:ext cx="2644975" cy="2644975"/>
          </a:xfrm>
          <a:prstGeom prst="rect">
            <a:avLst/>
          </a:prstGeom>
          <a:noFill/>
          <a:ln>
            <a:noFill/>
          </a:ln>
        </p:spPr>
      </p:pic>
      <p:sp>
        <p:nvSpPr>
          <p:cNvPr id="545" name="Google Shape;545;p82"/>
          <p:cNvSpPr txBox="1"/>
          <p:nvPr/>
        </p:nvSpPr>
        <p:spPr>
          <a:xfrm>
            <a:off x="5557025" y="4591900"/>
            <a:ext cx="3434700" cy="5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  <a:latin typeface="Ubuntu"/>
                <a:ea typeface="Ubuntu"/>
                <a:cs typeface="Ubuntu"/>
                <a:sym typeface="Ubuntu"/>
              </a:rPr>
              <a:t>python.org</a:t>
            </a:r>
            <a:endParaRPr sz="1800">
              <a:solidFill>
                <a:srgbClr val="666666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0" name="Google Shape;550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96800" y="1110700"/>
            <a:ext cx="2834825" cy="2421150"/>
          </a:xfrm>
          <a:prstGeom prst="rect">
            <a:avLst/>
          </a:prstGeom>
          <a:noFill/>
          <a:ln>
            <a:noFill/>
          </a:ln>
        </p:spPr>
      </p:pic>
      <p:sp>
        <p:nvSpPr>
          <p:cNvPr id="551" name="Google Shape;551;p83"/>
          <p:cNvSpPr txBox="1"/>
          <p:nvPr/>
        </p:nvSpPr>
        <p:spPr>
          <a:xfrm>
            <a:off x="0" y="3568075"/>
            <a:ext cx="9144000" cy="5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Ubuntu"/>
                <a:ea typeface="Ubuntu"/>
                <a:cs typeface="Ubuntu"/>
                <a:sym typeface="Ubuntu"/>
              </a:rPr>
              <a:t>kdnuggets.com/2016/06/r-python-top-analytics-data-mining-data-science-software.html</a:t>
            </a:r>
            <a:endParaRPr>
              <a:solidFill>
                <a:srgbClr val="666666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84"/>
          <p:cNvSpPr txBox="1"/>
          <p:nvPr/>
        </p:nvSpPr>
        <p:spPr>
          <a:xfrm>
            <a:off x="0" y="3568075"/>
            <a:ext cx="9144000" cy="87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Ubuntu"/>
                <a:ea typeface="Ubuntu"/>
                <a:cs typeface="Ubuntu"/>
                <a:sym typeface="Ubuntu"/>
              </a:rPr>
              <a:t>https://goo.gl/UUaEUy</a:t>
            </a:r>
            <a:endParaRPr>
              <a:solidFill>
                <a:srgbClr val="666666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Ubuntu"/>
                <a:ea typeface="Ubuntu"/>
                <a:cs typeface="Ubuntu"/>
                <a:sym typeface="Ubuntu"/>
              </a:rPr>
              <a:t>(Python Data Science vs. R Data Science in the U.S. over a 5-year period.)</a:t>
            </a:r>
            <a:endParaRPr>
              <a:solidFill>
                <a:srgbClr val="666666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557" name="Google Shape;557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3813" y="1406864"/>
            <a:ext cx="6400802" cy="1828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2" name="Google Shape;562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2400" y="411425"/>
            <a:ext cx="2644974" cy="2644974"/>
          </a:xfrm>
          <a:prstGeom prst="rect">
            <a:avLst/>
          </a:prstGeom>
          <a:noFill/>
          <a:ln>
            <a:noFill/>
          </a:ln>
        </p:spPr>
      </p:pic>
      <p:sp>
        <p:nvSpPr>
          <p:cNvPr id="563" name="Google Shape;563;p85"/>
          <p:cNvSpPr txBox="1"/>
          <p:nvPr>
            <p:ph type="title"/>
          </p:nvPr>
        </p:nvSpPr>
        <p:spPr>
          <a:xfrm>
            <a:off x="311700" y="236725"/>
            <a:ext cx="8520600" cy="78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306998"/>
                </a:solidFill>
              </a:rPr>
              <a:t>Example A</a:t>
            </a:r>
            <a:endParaRPr b="1" sz="3600">
              <a:solidFill>
                <a:srgbClr val="306998"/>
              </a:solidFill>
            </a:endParaRPr>
          </a:p>
        </p:txBody>
      </p:sp>
      <p:sp>
        <p:nvSpPr>
          <p:cNvPr id="564" name="Google Shape;564;p85"/>
          <p:cNvSpPr txBox="1"/>
          <p:nvPr>
            <p:ph idx="1" type="body"/>
          </p:nvPr>
        </p:nvSpPr>
        <p:spPr>
          <a:xfrm>
            <a:off x="311700" y="1152475"/>
            <a:ext cx="8613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Anaconda Navigator</a:t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</a:endParaRPr>
          </a:p>
        </p:txBody>
      </p:sp>
      <p:sp>
        <p:nvSpPr>
          <p:cNvPr id="565" name="Google Shape;565;p85"/>
          <p:cNvSpPr txBox="1"/>
          <p:nvPr/>
        </p:nvSpPr>
        <p:spPr>
          <a:xfrm>
            <a:off x="3596150" y="4591900"/>
            <a:ext cx="5395500" cy="5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  <a:latin typeface="Ubuntu"/>
                <a:ea typeface="Ubuntu"/>
                <a:cs typeface="Ubuntu"/>
                <a:sym typeface="Ubuntu"/>
              </a:rPr>
              <a:t>anaconda.org/anaconda/anaconda-navigator</a:t>
            </a:r>
            <a:endParaRPr sz="1800">
              <a:solidFill>
                <a:srgbClr val="666666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0" name="Google Shape;570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2400" y="411425"/>
            <a:ext cx="2644974" cy="2644974"/>
          </a:xfrm>
          <a:prstGeom prst="rect">
            <a:avLst/>
          </a:prstGeom>
          <a:noFill/>
          <a:ln>
            <a:noFill/>
          </a:ln>
        </p:spPr>
      </p:pic>
      <p:sp>
        <p:nvSpPr>
          <p:cNvPr id="571" name="Google Shape;571;p86"/>
          <p:cNvSpPr txBox="1"/>
          <p:nvPr>
            <p:ph type="title"/>
          </p:nvPr>
        </p:nvSpPr>
        <p:spPr>
          <a:xfrm>
            <a:off x="311700" y="236725"/>
            <a:ext cx="8520600" cy="78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306998"/>
                </a:solidFill>
              </a:rPr>
              <a:t>Example A</a:t>
            </a:r>
            <a:endParaRPr b="1" sz="3600">
              <a:solidFill>
                <a:srgbClr val="306998"/>
              </a:solidFill>
            </a:endParaRPr>
          </a:p>
        </p:txBody>
      </p:sp>
      <p:sp>
        <p:nvSpPr>
          <p:cNvPr id="572" name="Google Shape;572;p86"/>
          <p:cNvSpPr txBox="1"/>
          <p:nvPr>
            <p:ph idx="1" type="body"/>
          </p:nvPr>
        </p:nvSpPr>
        <p:spPr>
          <a:xfrm>
            <a:off x="311700" y="1152475"/>
            <a:ext cx="8613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Anaconda Navigator</a:t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</a:rPr>
              <a:t>- A free and open-source distribution.</a:t>
            </a:r>
            <a:endParaRPr sz="2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</a:endParaRPr>
          </a:p>
        </p:txBody>
      </p:sp>
      <p:sp>
        <p:nvSpPr>
          <p:cNvPr id="573" name="Google Shape;573;p86"/>
          <p:cNvSpPr txBox="1"/>
          <p:nvPr/>
        </p:nvSpPr>
        <p:spPr>
          <a:xfrm>
            <a:off x="3596150" y="4591900"/>
            <a:ext cx="5395500" cy="5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  <a:latin typeface="Ubuntu"/>
                <a:ea typeface="Ubuntu"/>
                <a:cs typeface="Ubuntu"/>
                <a:sym typeface="Ubuntu"/>
              </a:rPr>
              <a:t>anaconda.org/anaconda/anaconda-navigator</a:t>
            </a:r>
            <a:endParaRPr sz="1800">
              <a:solidFill>
                <a:srgbClr val="666666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8" name="Google Shape;578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2400" y="411425"/>
            <a:ext cx="2644974" cy="2644974"/>
          </a:xfrm>
          <a:prstGeom prst="rect">
            <a:avLst/>
          </a:prstGeom>
          <a:noFill/>
          <a:ln>
            <a:noFill/>
          </a:ln>
        </p:spPr>
      </p:pic>
      <p:sp>
        <p:nvSpPr>
          <p:cNvPr id="579" name="Google Shape;579;p87"/>
          <p:cNvSpPr txBox="1"/>
          <p:nvPr>
            <p:ph type="title"/>
          </p:nvPr>
        </p:nvSpPr>
        <p:spPr>
          <a:xfrm>
            <a:off x="311700" y="236725"/>
            <a:ext cx="8520600" cy="78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306998"/>
                </a:solidFill>
              </a:rPr>
              <a:t>Example A</a:t>
            </a:r>
            <a:endParaRPr b="1" sz="3600">
              <a:solidFill>
                <a:srgbClr val="306998"/>
              </a:solidFill>
            </a:endParaRPr>
          </a:p>
        </p:txBody>
      </p:sp>
      <p:sp>
        <p:nvSpPr>
          <p:cNvPr id="580" name="Google Shape;580;p87"/>
          <p:cNvSpPr txBox="1"/>
          <p:nvPr>
            <p:ph idx="1" type="body"/>
          </p:nvPr>
        </p:nvSpPr>
        <p:spPr>
          <a:xfrm>
            <a:off x="311700" y="1152475"/>
            <a:ext cx="8613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Anaconda Navigator</a:t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</a:rPr>
              <a:t>- A free and open-source distribution.</a:t>
            </a:r>
            <a:endParaRPr sz="2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- Contains packages for Python and R.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</a:endParaRPr>
          </a:p>
        </p:txBody>
      </p:sp>
      <p:sp>
        <p:nvSpPr>
          <p:cNvPr id="581" name="Google Shape;581;p87"/>
          <p:cNvSpPr txBox="1"/>
          <p:nvPr/>
        </p:nvSpPr>
        <p:spPr>
          <a:xfrm>
            <a:off x="3596150" y="4591900"/>
            <a:ext cx="5395500" cy="5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  <a:latin typeface="Ubuntu"/>
                <a:ea typeface="Ubuntu"/>
                <a:cs typeface="Ubuntu"/>
                <a:sym typeface="Ubuntu"/>
              </a:rPr>
              <a:t>anaconda.org/anaconda/anaconda-navigator</a:t>
            </a:r>
            <a:endParaRPr sz="1800">
              <a:solidFill>
                <a:srgbClr val="666666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6" name="Google Shape;586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2400" y="411425"/>
            <a:ext cx="2644974" cy="2644974"/>
          </a:xfrm>
          <a:prstGeom prst="rect">
            <a:avLst/>
          </a:prstGeom>
          <a:noFill/>
          <a:ln>
            <a:noFill/>
          </a:ln>
        </p:spPr>
      </p:pic>
      <p:sp>
        <p:nvSpPr>
          <p:cNvPr id="587" name="Google Shape;587;p88"/>
          <p:cNvSpPr txBox="1"/>
          <p:nvPr>
            <p:ph type="title"/>
          </p:nvPr>
        </p:nvSpPr>
        <p:spPr>
          <a:xfrm>
            <a:off x="311700" y="236725"/>
            <a:ext cx="8520600" cy="78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306998"/>
                </a:solidFill>
              </a:rPr>
              <a:t>Example A</a:t>
            </a:r>
            <a:endParaRPr b="1" sz="3600">
              <a:solidFill>
                <a:srgbClr val="306998"/>
              </a:solidFill>
            </a:endParaRPr>
          </a:p>
        </p:txBody>
      </p:sp>
      <p:sp>
        <p:nvSpPr>
          <p:cNvPr id="588" name="Google Shape;588;p88"/>
          <p:cNvSpPr txBox="1"/>
          <p:nvPr>
            <p:ph idx="1" type="body"/>
          </p:nvPr>
        </p:nvSpPr>
        <p:spPr>
          <a:xfrm>
            <a:off x="311700" y="1152475"/>
            <a:ext cx="8613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Anaconda Navigator</a:t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</a:rPr>
              <a:t>- A free and open-source distribution.</a:t>
            </a:r>
            <a:endParaRPr sz="2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- Contains packages for Python and R.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- Emphasis on Data Science and Machine Learning.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</a:endParaRPr>
          </a:p>
        </p:txBody>
      </p:sp>
      <p:sp>
        <p:nvSpPr>
          <p:cNvPr id="589" name="Google Shape;589;p88"/>
          <p:cNvSpPr txBox="1"/>
          <p:nvPr/>
        </p:nvSpPr>
        <p:spPr>
          <a:xfrm>
            <a:off x="3596150" y="4591900"/>
            <a:ext cx="5395500" cy="5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  <a:latin typeface="Ubuntu"/>
                <a:ea typeface="Ubuntu"/>
                <a:cs typeface="Ubuntu"/>
                <a:sym typeface="Ubuntu"/>
              </a:rPr>
              <a:t>anaconda.org/anaconda/anaconda-navigator</a:t>
            </a:r>
            <a:endParaRPr sz="1800">
              <a:solidFill>
                <a:srgbClr val="666666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89"/>
          <p:cNvSpPr txBox="1"/>
          <p:nvPr>
            <p:ph type="ctrTitle"/>
          </p:nvPr>
        </p:nvSpPr>
        <p:spPr>
          <a:xfrm>
            <a:off x="311708" y="1164450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Anaconda Navigator:</a:t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- Datathon 2 (Better Life Index)</a:t>
            </a:r>
            <a:endParaRPr sz="2400"/>
          </a:p>
        </p:txBody>
      </p:sp>
      <p:sp>
        <p:nvSpPr>
          <p:cNvPr id="595" name="Google Shape;595;p89"/>
          <p:cNvSpPr txBox="1"/>
          <p:nvPr>
            <p:ph idx="4294967295" type="title"/>
          </p:nvPr>
        </p:nvSpPr>
        <p:spPr>
          <a:xfrm>
            <a:off x="311700" y="236725"/>
            <a:ext cx="8520600" cy="78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306998"/>
                </a:solidFill>
              </a:rPr>
              <a:t>Example A - 599.87 Datathons</a:t>
            </a:r>
            <a:endParaRPr b="1" sz="3600">
              <a:solidFill>
                <a:srgbClr val="306998"/>
              </a:solidFill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90"/>
          <p:cNvSpPr txBox="1"/>
          <p:nvPr>
            <p:ph idx="1" type="body"/>
          </p:nvPr>
        </p:nvSpPr>
        <p:spPr>
          <a:xfrm>
            <a:off x="311700" y="1152475"/>
            <a:ext cx="8613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SnekChek</a:t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</a:endParaRPr>
          </a:p>
        </p:txBody>
      </p:sp>
      <p:sp>
        <p:nvSpPr>
          <p:cNvPr id="601" name="Google Shape;601;p90"/>
          <p:cNvSpPr txBox="1"/>
          <p:nvPr>
            <p:ph type="title"/>
          </p:nvPr>
        </p:nvSpPr>
        <p:spPr>
          <a:xfrm>
            <a:off x="311700" y="236725"/>
            <a:ext cx="8520600" cy="78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306998"/>
                </a:solidFill>
              </a:rPr>
              <a:t>Example B</a:t>
            </a:r>
            <a:endParaRPr b="1" sz="3600">
              <a:solidFill>
                <a:srgbClr val="306998"/>
              </a:solidFill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6" name="Google Shape;606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55826" y="-33150"/>
            <a:ext cx="5261100" cy="5617925"/>
          </a:xfrm>
          <a:prstGeom prst="rect">
            <a:avLst/>
          </a:prstGeom>
          <a:noFill/>
          <a:ln>
            <a:noFill/>
          </a:ln>
        </p:spPr>
      </p:pic>
      <p:sp>
        <p:nvSpPr>
          <p:cNvPr id="607" name="Google Shape;607;p91"/>
          <p:cNvSpPr txBox="1"/>
          <p:nvPr>
            <p:ph idx="1" type="body"/>
          </p:nvPr>
        </p:nvSpPr>
        <p:spPr>
          <a:xfrm>
            <a:off x="311700" y="1152475"/>
            <a:ext cx="8613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SnekChek</a:t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</a:rPr>
              <a:t>- Script written for CSUS.</a:t>
            </a:r>
            <a:endParaRPr sz="2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</a:endParaRPr>
          </a:p>
        </p:txBody>
      </p:sp>
      <p:sp>
        <p:nvSpPr>
          <p:cNvPr id="608" name="Google Shape;608;p91"/>
          <p:cNvSpPr txBox="1"/>
          <p:nvPr>
            <p:ph type="title"/>
          </p:nvPr>
        </p:nvSpPr>
        <p:spPr>
          <a:xfrm>
            <a:off x="311700" y="236725"/>
            <a:ext cx="8520600" cy="78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306998"/>
                </a:solidFill>
              </a:rPr>
              <a:t>Example B</a:t>
            </a:r>
            <a:endParaRPr b="1" sz="3600">
              <a:solidFill>
                <a:srgbClr val="306998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0"/>
          <p:cNvSpPr txBox="1"/>
          <p:nvPr/>
        </p:nvSpPr>
        <p:spPr>
          <a:xfrm>
            <a:off x="358675" y="322825"/>
            <a:ext cx="6205200" cy="48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666666"/>
                </a:solidFill>
                <a:latin typeface="Ubuntu"/>
                <a:ea typeface="Ubuntu"/>
                <a:cs typeface="Ubuntu"/>
                <a:sym typeface="Ubuntu"/>
              </a:rPr>
              <a:t>I Am...</a:t>
            </a:r>
            <a:endParaRPr sz="2400">
              <a:solidFill>
                <a:srgbClr val="666666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latin typeface="Ubuntu"/>
                <a:ea typeface="Ubuntu"/>
                <a:cs typeface="Ubuntu"/>
                <a:sym typeface="Ubuntu"/>
              </a:rPr>
              <a:t>Raymond Tran</a:t>
            </a:r>
            <a:endParaRPr b="1" sz="48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Ubuntu"/>
                <a:ea typeface="Ubuntu"/>
                <a:cs typeface="Ubuntu"/>
                <a:sym typeface="Ubuntu"/>
              </a:rPr>
              <a:t>3rd Yr. Computer Science Student</a:t>
            </a:r>
            <a:endParaRPr sz="24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Ubuntu"/>
                <a:ea typeface="Ubuntu"/>
                <a:cs typeface="Ubuntu"/>
                <a:sym typeface="Ubuntu"/>
              </a:rPr>
              <a:t>VP Academic Events for CSUS 18/19</a:t>
            </a:r>
            <a:endParaRPr sz="24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Ubuntu"/>
              <a:ea typeface="Ubuntu"/>
              <a:cs typeface="Ubuntu"/>
              <a:sym typeface="Ubuntu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Ubuntu"/>
              <a:buChar char="●"/>
            </a:pPr>
            <a:r>
              <a:rPr i="1" lang="en" sz="2400">
                <a:latin typeface="Ubuntu"/>
                <a:ea typeface="Ubuntu"/>
                <a:cs typeface="Ubuntu"/>
                <a:sym typeface="Ubuntu"/>
              </a:rPr>
              <a:t>Python Newbie</a:t>
            </a:r>
            <a:endParaRPr i="1" sz="2400">
              <a:latin typeface="Ubuntu"/>
              <a:ea typeface="Ubuntu"/>
              <a:cs typeface="Ubuntu"/>
              <a:sym typeface="Ubuntu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Ubuntu"/>
              <a:buChar char="●"/>
            </a:pPr>
            <a:r>
              <a:rPr i="1" lang="en" sz="2400">
                <a:latin typeface="Ubuntu"/>
                <a:ea typeface="Ubuntu"/>
                <a:cs typeface="Ubuntu"/>
                <a:sym typeface="Ubuntu"/>
              </a:rPr>
              <a:t>Scared of C</a:t>
            </a:r>
            <a:endParaRPr i="1" sz="2400">
              <a:latin typeface="Ubuntu"/>
              <a:ea typeface="Ubuntu"/>
              <a:cs typeface="Ubuntu"/>
              <a:sym typeface="Ubuntu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Ubuntu"/>
              <a:buChar char="●"/>
            </a:pPr>
            <a:r>
              <a:rPr i="1" lang="en" sz="2400">
                <a:latin typeface="Ubuntu"/>
                <a:ea typeface="Ubuntu"/>
                <a:cs typeface="Ubuntu"/>
                <a:sym typeface="Ubuntu"/>
              </a:rPr>
              <a:t>Terrible at Formal Logic/Proofs</a:t>
            </a:r>
            <a:endParaRPr i="1" sz="2400">
              <a:latin typeface="Ubuntu"/>
              <a:ea typeface="Ubuntu"/>
              <a:cs typeface="Ubuntu"/>
              <a:sym typeface="Ubuntu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102" name="Google Shape;10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45400" y="3380550"/>
            <a:ext cx="2021200" cy="150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3" name="Google Shape;613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55826" y="-33150"/>
            <a:ext cx="5261100" cy="5617925"/>
          </a:xfrm>
          <a:prstGeom prst="rect">
            <a:avLst/>
          </a:prstGeom>
          <a:noFill/>
          <a:ln>
            <a:noFill/>
          </a:ln>
        </p:spPr>
      </p:pic>
      <p:sp>
        <p:nvSpPr>
          <p:cNvPr id="614" name="Google Shape;614;p92"/>
          <p:cNvSpPr txBox="1"/>
          <p:nvPr>
            <p:ph idx="1" type="body"/>
          </p:nvPr>
        </p:nvSpPr>
        <p:spPr>
          <a:xfrm>
            <a:off x="311700" y="1152475"/>
            <a:ext cx="8613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SnekChek</a:t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</a:rPr>
              <a:t>- Script written for CSUS.</a:t>
            </a:r>
            <a:endParaRPr sz="2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</a:rPr>
              <a:t>- Pulls names from mailing list.</a:t>
            </a:r>
            <a:endParaRPr sz="2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</a:endParaRPr>
          </a:p>
        </p:txBody>
      </p:sp>
      <p:sp>
        <p:nvSpPr>
          <p:cNvPr id="615" name="Google Shape;615;p92"/>
          <p:cNvSpPr txBox="1"/>
          <p:nvPr>
            <p:ph type="title"/>
          </p:nvPr>
        </p:nvSpPr>
        <p:spPr>
          <a:xfrm>
            <a:off x="311700" y="236725"/>
            <a:ext cx="8520600" cy="78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306998"/>
                </a:solidFill>
              </a:rPr>
              <a:t>Example B</a:t>
            </a:r>
            <a:endParaRPr b="1" sz="3600">
              <a:solidFill>
                <a:srgbClr val="306998"/>
              </a:solidFill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3"/>
          <p:cNvSpPr/>
          <p:nvPr/>
        </p:nvSpPr>
        <p:spPr>
          <a:xfrm>
            <a:off x="5258275" y="-43050"/>
            <a:ext cx="4254000" cy="5301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1" name="Google Shape;621;p93"/>
          <p:cNvSpPr txBox="1"/>
          <p:nvPr>
            <p:ph idx="1" type="body"/>
          </p:nvPr>
        </p:nvSpPr>
        <p:spPr>
          <a:xfrm>
            <a:off x="311700" y="1152475"/>
            <a:ext cx="8613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SnekChek</a:t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</a:rPr>
              <a:t>- Script written for CSUS.</a:t>
            </a:r>
            <a:endParaRPr sz="2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</a:rPr>
              <a:t>- Pulls names from mailing list.</a:t>
            </a:r>
            <a:endParaRPr sz="2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</a:rPr>
              <a:t>- Compares it against spreadsheet.</a:t>
            </a:r>
            <a:endParaRPr sz="2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</a:endParaRPr>
          </a:p>
        </p:txBody>
      </p:sp>
      <p:pic>
        <p:nvPicPr>
          <p:cNvPr id="622" name="Google Shape;622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5350" y="634850"/>
            <a:ext cx="6096500" cy="3743600"/>
          </a:xfrm>
          <a:prstGeom prst="rect">
            <a:avLst/>
          </a:prstGeom>
          <a:noFill/>
          <a:ln>
            <a:noFill/>
          </a:ln>
        </p:spPr>
      </p:pic>
      <p:sp>
        <p:nvSpPr>
          <p:cNvPr id="623" name="Google Shape;623;p93"/>
          <p:cNvSpPr txBox="1"/>
          <p:nvPr>
            <p:ph type="title"/>
          </p:nvPr>
        </p:nvSpPr>
        <p:spPr>
          <a:xfrm>
            <a:off x="311700" y="236725"/>
            <a:ext cx="8520600" cy="78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306998"/>
                </a:solidFill>
              </a:rPr>
              <a:t>Example B</a:t>
            </a:r>
            <a:endParaRPr b="1" sz="3600">
              <a:solidFill>
                <a:srgbClr val="306998"/>
              </a:solidFill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94"/>
          <p:cNvSpPr txBox="1"/>
          <p:nvPr>
            <p:ph idx="1" type="body"/>
          </p:nvPr>
        </p:nvSpPr>
        <p:spPr>
          <a:xfrm>
            <a:off x="311700" y="1152475"/>
            <a:ext cx="8613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SnekChek</a:t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</a:rPr>
              <a:t>- Script written for CSUS.</a:t>
            </a:r>
            <a:endParaRPr sz="2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</a:rPr>
              <a:t>- Pulls names from mailing list.</a:t>
            </a:r>
            <a:endParaRPr sz="2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</a:rPr>
              <a:t>- Compares it against spreadsheet.</a:t>
            </a:r>
            <a:endParaRPr sz="2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</a:rPr>
              <a:t>- Updates spreadsheet accordingly.</a:t>
            </a:r>
            <a:endParaRPr sz="2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</a:endParaRPr>
          </a:p>
        </p:txBody>
      </p:sp>
      <p:sp>
        <p:nvSpPr>
          <p:cNvPr id="629" name="Google Shape;629;p94"/>
          <p:cNvSpPr/>
          <p:nvPr/>
        </p:nvSpPr>
        <p:spPr>
          <a:xfrm>
            <a:off x="5258275" y="-43050"/>
            <a:ext cx="4254000" cy="5301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30" name="Google Shape;630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5350" y="634850"/>
            <a:ext cx="6096500" cy="3743600"/>
          </a:xfrm>
          <a:prstGeom prst="rect">
            <a:avLst/>
          </a:prstGeom>
          <a:noFill/>
          <a:ln>
            <a:noFill/>
          </a:ln>
        </p:spPr>
      </p:pic>
      <p:sp>
        <p:nvSpPr>
          <p:cNvPr id="631" name="Google Shape;631;p94"/>
          <p:cNvSpPr txBox="1"/>
          <p:nvPr>
            <p:ph type="title"/>
          </p:nvPr>
        </p:nvSpPr>
        <p:spPr>
          <a:xfrm>
            <a:off x="311700" y="236725"/>
            <a:ext cx="8520600" cy="78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306998"/>
                </a:solidFill>
              </a:rPr>
              <a:t>Example B</a:t>
            </a:r>
            <a:endParaRPr b="1" sz="3600">
              <a:solidFill>
                <a:srgbClr val="306998"/>
              </a:solidFill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95"/>
          <p:cNvSpPr txBox="1"/>
          <p:nvPr>
            <p:ph type="ctrTitle"/>
          </p:nvPr>
        </p:nvSpPr>
        <p:spPr>
          <a:xfrm>
            <a:off x="311708" y="8207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http://mailman.ucalgary.ca/mailman/listinfo/csus-L</a:t>
            </a:r>
            <a:endParaRPr sz="2400"/>
          </a:p>
        </p:txBody>
      </p:sp>
      <p:sp>
        <p:nvSpPr>
          <p:cNvPr id="637" name="Google Shape;637;p95"/>
          <p:cNvSpPr txBox="1"/>
          <p:nvPr>
            <p:ph idx="4294967295" type="title"/>
          </p:nvPr>
        </p:nvSpPr>
        <p:spPr>
          <a:xfrm>
            <a:off x="311700" y="236725"/>
            <a:ext cx="8520600" cy="78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306998"/>
                </a:solidFill>
              </a:rPr>
              <a:t>Example B - Mailing List</a:t>
            </a:r>
            <a:endParaRPr b="1" sz="3600">
              <a:solidFill>
                <a:srgbClr val="306998"/>
              </a:solidFill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96"/>
          <p:cNvSpPr txBox="1"/>
          <p:nvPr>
            <p:ph type="title"/>
          </p:nvPr>
        </p:nvSpPr>
        <p:spPr>
          <a:xfrm>
            <a:off x="311700" y="236725"/>
            <a:ext cx="8520600" cy="78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306998"/>
                </a:solidFill>
              </a:rPr>
              <a:t>Resources</a:t>
            </a:r>
            <a:endParaRPr b="1" sz="3600">
              <a:solidFill>
                <a:srgbClr val="306998"/>
              </a:solidFill>
            </a:endParaRPr>
          </a:p>
        </p:txBody>
      </p:sp>
      <p:sp>
        <p:nvSpPr>
          <p:cNvPr id="643" name="Google Shape;643;p96"/>
          <p:cNvSpPr txBox="1"/>
          <p:nvPr>
            <p:ph idx="1" type="body"/>
          </p:nvPr>
        </p:nvSpPr>
        <p:spPr>
          <a:xfrm>
            <a:off x="311700" y="1152475"/>
            <a:ext cx="4330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0000"/>
                </a:solidFill>
              </a:rPr>
              <a:t>Computer Science Courses</a:t>
            </a:r>
            <a:endParaRPr b="1" sz="18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CPSC 583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>
                <a:solidFill>
                  <a:srgbClr val="666666"/>
                </a:solidFill>
              </a:rPr>
              <a:t>Introduction to Information Visualization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CPSC 599.87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666666"/>
                </a:solidFill>
              </a:rPr>
              <a:t>Visualization and Analytics</a:t>
            </a:r>
            <a:endParaRPr i="1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666666"/>
                </a:solidFill>
              </a:rPr>
              <a:t>ucalgary.ca/pubs/calendar/current/computer-science.html</a:t>
            </a:r>
            <a:endParaRPr i="1" sz="12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666666"/>
                </a:solidFill>
              </a:rPr>
              <a:t>https://www.ucalgary.ca/cpsc/</a:t>
            </a:r>
            <a:endParaRPr i="1" sz="12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/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644" name="Google Shape;644;p96"/>
          <p:cNvSpPr txBox="1"/>
          <p:nvPr>
            <p:ph idx="2" type="body"/>
          </p:nvPr>
        </p:nvSpPr>
        <p:spPr>
          <a:xfrm>
            <a:off x="4832400" y="1152475"/>
            <a:ext cx="3999900" cy="377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</a:rPr>
              <a:t>Data Science Courses</a:t>
            </a:r>
            <a:endParaRPr b="1"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DATA 201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>
                <a:solidFill>
                  <a:srgbClr val="666666"/>
                </a:solidFill>
              </a:rPr>
              <a:t>Thinking with Data</a:t>
            </a:r>
            <a:endParaRPr i="1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DATA 305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>
                <a:solidFill>
                  <a:srgbClr val="666666"/>
                </a:solidFill>
              </a:rPr>
              <a:t>Computation Statistical Modelling</a:t>
            </a:r>
            <a:endParaRPr i="1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DATA 311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>
                <a:solidFill>
                  <a:srgbClr val="666666"/>
                </a:solidFill>
              </a:rPr>
              <a:t>Data Processing and Storage</a:t>
            </a:r>
            <a:endParaRPr i="1" sz="12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200">
                <a:solidFill>
                  <a:srgbClr val="666666"/>
                </a:solidFill>
              </a:rPr>
              <a:t>ucalgary.ca/pubs/calendar/current/data-science.html</a:t>
            </a:r>
            <a:endParaRPr i="1" sz="12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200">
                <a:solidFill>
                  <a:srgbClr val="666666"/>
                </a:solidFill>
              </a:rPr>
              <a:t>ucalgary.ca/science/data-science</a:t>
            </a:r>
            <a:endParaRPr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97"/>
          <p:cNvSpPr/>
          <p:nvPr/>
        </p:nvSpPr>
        <p:spPr>
          <a:xfrm>
            <a:off x="0" y="1622550"/>
            <a:ext cx="9165600" cy="1898400"/>
          </a:xfrm>
          <a:prstGeom prst="rect">
            <a:avLst/>
          </a:prstGeom>
          <a:solidFill>
            <a:srgbClr val="FFD43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D43B"/>
              </a:solidFill>
            </a:endParaRPr>
          </a:p>
        </p:txBody>
      </p:sp>
      <p:sp>
        <p:nvSpPr>
          <p:cNvPr id="650" name="Google Shape;650;p97"/>
          <p:cNvSpPr txBox="1"/>
          <p:nvPr/>
        </p:nvSpPr>
        <p:spPr>
          <a:xfrm>
            <a:off x="-75" y="1172025"/>
            <a:ext cx="9144000" cy="27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400">
                <a:solidFill>
                  <a:srgbClr val="306998"/>
                </a:solidFill>
                <a:latin typeface="Ubuntu"/>
                <a:ea typeface="Ubuntu"/>
                <a:cs typeface="Ubuntu"/>
                <a:sym typeface="Ubuntu"/>
              </a:rPr>
              <a:t>Section 5:</a:t>
            </a:r>
            <a:endParaRPr i="1" sz="2400">
              <a:solidFill>
                <a:srgbClr val="306998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306998"/>
                </a:solidFill>
                <a:latin typeface="Ubuntu"/>
                <a:ea typeface="Ubuntu"/>
                <a:cs typeface="Ubuntu"/>
                <a:sym typeface="Ubuntu"/>
              </a:rPr>
              <a:t>SPECIAL MENTIONS</a:t>
            </a:r>
            <a:endParaRPr b="1" sz="4800">
              <a:solidFill>
                <a:srgbClr val="306998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400">
                <a:solidFill>
                  <a:srgbClr val="306998"/>
                </a:solidFill>
                <a:latin typeface="Ubuntu"/>
                <a:ea typeface="Ubuntu"/>
                <a:cs typeface="Ubuntu"/>
                <a:sym typeface="Ubuntu"/>
              </a:rPr>
              <a:t>Web-development, Hardware playground</a:t>
            </a:r>
            <a:endParaRPr i="1" sz="2400">
              <a:solidFill>
                <a:srgbClr val="306998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98"/>
          <p:cNvSpPr txBox="1"/>
          <p:nvPr>
            <p:ph type="ctrTitle"/>
          </p:nvPr>
        </p:nvSpPr>
        <p:spPr>
          <a:xfrm>
            <a:off x="311708" y="9731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Yeah, I don’t know anything about</a:t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web development.</a:t>
            </a:r>
            <a:endParaRPr sz="2400"/>
          </a:p>
        </p:txBody>
      </p:sp>
      <p:pic>
        <p:nvPicPr>
          <p:cNvPr id="656" name="Google Shape;656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51025" y="3025775"/>
            <a:ext cx="2281264" cy="1812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99"/>
          <p:cNvSpPr txBox="1"/>
          <p:nvPr>
            <p:ph type="ctrTitle"/>
          </p:nvPr>
        </p:nvSpPr>
        <p:spPr>
          <a:xfrm>
            <a:off x="311708" y="8207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Or much about hardware, either.</a:t>
            </a:r>
            <a:endParaRPr sz="2400"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6" name="Google Shape;666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17440" y="0"/>
            <a:ext cx="986144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101"/>
          <p:cNvSpPr txBox="1"/>
          <p:nvPr>
            <p:ph type="title"/>
          </p:nvPr>
        </p:nvSpPr>
        <p:spPr>
          <a:xfrm>
            <a:off x="311700" y="236725"/>
            <a:ext cx="8520600" cy="78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306998"/>
                </a:solidFill>
              </a:rPr>
              <a:t>Overview</a:t>
            </a:r>
            <a:endParaRPr b="1" sz="3600">
              <a:solidFill>
                <a:srgbClr val="306998"/>
              </a:solidFill>
            </a:endParaRPr>
          </a:p>
        </p:txBody>
      </p:sp>
      <p:sp>
        <p:nvSpPr>
          <p:cNvPr id="672" name="Google Shape;672;p101"/>
          <p:cNvSpPr txBox="1"/>
          <p:nvPr>
            <p:ph idx="1" type="body"/>
          </p:nvPr>
        </p:nvSpPr>
        <p:spPr>
          <a:xfrm>
            <a:off x="311700" y="1152475"/>
            <a:ext cx="8613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Two Popular Frameworks:</a:t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</a:endParaRPr>
          </a:p>
        </p:txBody>
      </p:sp>
      <p:sp>
        <p:nvSpPr>
          <p:cNvPr id="673" name="Google Shape;673;p101"/>
          <p:cNvSpPr txBox="1"/>
          <p:nvPr/>
        </p:nvSpPr>
        <p:spPr>
          <a:xfrm>
            <a:off x="5557025" y="4591900"/>
            <a:ext cx="3434700" cy="5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  <a:latin typeface="Ubuntu"/>
                <a:ea typeface="Ubuntu"/>
                <a:cs typeface="Ubuntu"/>
                <a:sym typeface="Ubuntu"/>
              </a:rPr>
              <a:t>r-project.org</a:t>
            </a:r>
            <a:endParaRPr sz="1800">
              <a:solidFill>
                <a:srgbClr val="666666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1"/>
          <p:cNvSpPr txBox="1"/>
          <p:nvPr/>
        </p:nvSpPr>
        <p:spPr>
          <a:xfrm>
            <a:off x="358675" y="322825"/>
            <a:ext cx="6205200" cy="48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666666"/>
                </a:solidFill>
                <a:latin typeface="Ubuntu"/>
                <a:ea typeface="Ubuntu"/>
                <a:cs typeface="Ubuntu"/>
                <a:sym typeface="Ubuntu"/>
              </a:rPr>
              <a:t>I Am...</a:t>
            </a:r>
            <a:endParaRPr sz="2400">
              <a:solidFill>
                <a:srgbClr val="666666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latin typeface="Ubuntu"/>
                <a:ea typeface="Ubuntu"/>
                <a:cs typeface="Ubuntu"/>
                <a:sym typeface="Ubuntu"/>
              </a:rPr>
              <a:t>Raymond Tran</a:t>
            </a:r>
            <a:endParaRPr b="1" sz="48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Ubuntu"/>
                <a:ea typeface="Ubuntu"/>
                <a:cs typeface="Ubuntu"/>
                <a:sym typeface="Ubuntu"/>
              </a:rPr>
              <a:t>3rd Yr. Computer Science Student</a:t>
            </a:r>
            <a:endParaRPr sz="24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Ubuntu"/>
                <a:ea typeface="Ubuntu"/>
                <a:cs typeface="Ubuntu"/>
                <a:sym typeface="Ubuntu"/>
              </a:rPr>
              <a:t>VP Academic Events for CSUS 18/19</a:t>
            </a:r>
            <a:endParaRPr sz="24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Ubuntu"/>
              <a:ea typeface="Ubuntu"/>
              <a:cs typeface="Ubuntu"/>
              <a:sym typeface="Ubuntu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Ubuntu"/>
              <a:buChar char="●"/>
            </a:pPr>
            <a:r>
              <a:rPr i="1" lang="en" sz="2400">
                <a:latin typeface="Ubuntu"/>
                <a:ea typeface="Ubuntu"/>
                <a:cs typeface="Ubuntu"/>
                <a:sym typeface="Ubuntu"/>
              </a:rPr>
              <a:t>Python Newbie</a:t>
            </a:r>
            <a:endParaRPr i="1" sz="2400">
              <a:latin typeface="Ubuntu"/>
              <a:ea typeface="Ubuntu"/>
              <a:cs typeface="Ubuntu"/>
              <a:sym typeface="Ubuntu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Ubuntu"/>
              <a:buChar char="●"/>
            </a:pPr>
            <a:r>
              <a:rPr i="1" lang="en" sz="2400">
                <a:latin typeface="Ubuntu"/>
                <a:ea typeface="Ubuntu"/>
                <a:cs typeface="Ubuntu"/>
                <a:sym typeface="Ubuntu"/>
              </a:rPr>
              <a:t>Scared of C</a:t>
            </a:r>
            <a:endParaRPr i="1" sz="2400">
              <a:latin typeface="Ubuntu"/>
              <a:ea typeface="Ubuntu"/>
              <a:cs typeface="Ubuntu"/>
              <a:sym typeface="Ubuntu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Ubuntu"/>
              <a:buChar char="●"/>
            </a:pPr>
            <a:r>
              <a:rPr i="1" lang="en" sz="2400">
                <a:latin typeface="Ubuntu"/>
                <a:ea typeface="Ubuntu"/>
                <a:cs typeface="Ubuntu"/>
                <a:sym typeface="Ubuntu"/>
              </a:rPr>
              <a:t>Terrible at Formal Logic/Proofs</a:t>
            </a:r>
            <a:endParaRPr i="1" sz="2400">
              <a:latin typeface="Ubuntu"/>
              <a:ea typeface="Ubuntu"/>
              <a:cs typeface="Ubuntu"/>
              <a:sym typeface="Ubuntu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Ubuntu"/>
              <a:buChar char="●"/>
            </a:pPr>
            <a:r>
              <a:rPr i="1" lang="en" sz="2400">
                <a:latin typeface="Ubuntu"/>
                <a:ea typeface="Ubuntu"/>
                <a:cs typeface="Ubuntu"/>
                <a:sym typeface="Ubuntu"/>
              </a:rPr>
              <a:t>Knows nothing about web-dev.</a:t>
            </a:r>
            <a:endParaRPr i="1" sz="2400"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108" name="Google Shape;10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45400" y="3380550"/>
            <a:ext cx="2021200" cy="150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102"/>
          <p:cNvSpPr txBox="1"/>
          <p:nvPr>
            <p:ph type="title"/>
          </p:nvPr>
        </p:nvSpPr>
        <p:spPr>
          <a:xfrm>
            <a:off x="311700" y="236725"/>
            <a:ext cx="8520600" cy="78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306998"/>
                </a:solidFill>
              </a:rPr>
              <a:t>Overview</a:t>
            </a:r>
            <a:endParaRPr b="1" sz="3600">
              <a:solidFill>
                <a:srgbClr val="306998"/>
              </a:solidFill>
            </a:endParaRPr>
          </a:p>
        </p:txBody>
      </p:sp>
      <p:sp>
        <p:nvSpPr>
          <p:cNvPr id="679" name="Google Shape;679;p102"/>
          <p:cNvSpPr txBox="1"/>
          <p:nvPr>
            <p:ph idx="1" type="body"/>
          </p:nvPr>
        </p:nvSpPr>
        <p:spPr>
          <a:xfrm>
            <a:off x="311700" y="1152475"/>
            <a:ext cx="8613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/>
              <a:t>Two Popular Frameworks:</a:t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</a:rPr>
              <a:t>- The Flask Microframework</a:t>
            </a:r>
            <a:endParaRPr sz="2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</a:endParaRPr>
          </a:p>
        </p:txBody>
      </p:sp>
      <p:sp>
        <p:nvSpPr>
          <p:cNvPr id="680" name="Google Shape;680;p102"/>
          <p:cNvSpPr txBox="1"/>
          <p:nvPr/>
        </p:nvSpPr>
        <p:spPr>
          <a:xfrm>
            <a:off x="5557025" y="4591900"/>
            <a:ext cx="3434700" cy="5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  <a:latin typeface="Ubuntu"/>
                <a:ea typeface="Ubuntu"/>
                <a:cs typeface="Ubuntu"/>
                <a:sym typeface="Ubuntu"/>
              </a:rPr>
              <a:t>flask.pocoo.org</a:t>
            </a:r>
            <a:endParaRPr sz="1800">
              <a:solidFill>
                <a:srgbClr val="666666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681" name="Google Shape;681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92850" y="667398"/>
            <a:ext cx="3683351" cy="1696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103"/>
          <p:cNvSpPr txBox="1"/>
          <p:nvPr>
            <p:ph type="title"/>
          </p:nvPr>
        </p:nvSpPr>
        <p:spPr>
          <a:xfrm>
            <a:off x="311700" y="236725"/>
            <a:ext cx="8520600" cy="78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306998"/>
                </a:solidFill>
              </a:rPr>
              <a:t>Overview</a:t>
            </a:r>
            <a:endParaRPr b="1" sz="3600">
              <a:solidFill>
                <a:srgbClr val="306998"/>
              </a:solidFill>
            </a:endParaRPr>
          </a:p>
        </p:txBody>
      </p:sp>
      <p:sp>
        <p:nvSpPr>
          <p:cNvPr id="687" name="Google Shape;687;p103"/>
          <p:cNvSpPr txBox="1"/>
          <p:nvPr>
            <p:ph idx="1" type="body"/>
          </p:nvPr>
        </p:nvSpPr>
        <p:spPr>
          <a:xfrm>
            <a:off x="311700" y="1152475"/>
            <a:ext cx="8613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/>
              <a:t>Two Popular Frameworks:</a:t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</a:rPr>
              <a:t>- The Flask Microframework</a:t>
            </a:r>
            <a:endParaRPr sz="2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</a:rPr>
              <a:t>- Django</a:t>
            </a:r>
            <a:endParaRPr sz="2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</a:endParaRPr>
          </a:p>
        </p:txBody>
      </p:sp>
      <p:sp>
        <p:nvSpPr>
          <p:cNvPr id="688" name="Google Shape;688;p103"/>
          <p:cNvSpPr txBox="1"/>
          <p:nvPr/>
        </p:nvSpPr>
        <p:spPr>
          <a:xfrm>
            <a:off x="5557025" y="4591900"/>
            <a:ext cx="3434700" cy="5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  <a:latin typeface="Ubuntu"/>
                <a:ea typeface="Ubuntu"/>
                <a:cs typeface="Ubuntu"/>
                <a:sym typeface="Ubuntu"/>
              </a:rPr>
              <a:t>djangoproject.com</a:t>
            </a:r>
            <a:endParaRPr sz="1800">
              <a:solidFill>
                <a:srgbClr val="666666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689" name="Google Shape;689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9675" y="977600"/>
            <a:ext cx="3239349" cy="112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p104"/>
          <p:cNvSpPr txBox="1"/>
          <p:nvPr>
            <p:ph idx="1" type="body"/>
          </p:nvPr>
        </p:nvSpPr>
        <p:spPr>
          <a:xfrm>
            <a:off x="311700" y="1152475"/>
            <a:ext cx="8613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The Flask Microframework...</a:t>
            </a:r>
            <a:endParaRPr sz="2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</a:endParaRPr>
          </a:p>
        </p:txBody>
      </p:sp>
      <p:sp>
        <p:nvSpPr>
          <p:cNvPr id="695" name="Google Shape;695;p104"/>
          <p:cNvSpPr txBox="1"/>
          <p:nvPr>
            <p:ph type="title"/>
          </p:nvPr>
        </p:nvSpPr>
        <p:spPr>
          <a:xfrm>
            <a:off x="311700" y="236725"/>
            <a:ext cx="8520600" cy="78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306998"/>
                </a:solidFill>
              </a:rPr>
              <a:t>Flask</a:t>
            </a:r>
            <a:endParaRPr b="1" sz="3600">
              <a:solidFill>
                <a:srgbClr val="306998"/>
              </a:solidFill>
            </a:endParaRPr>
          </a:p>
        </p:txBody>
      </p:sp>
      <p:sp>
        <p:nvSpPr>
          <p:cNvPr id="696" name="Google Shape;696;p104"/>
          <p:cNvSpPr txBox="1"/>
          <p:nvPr/>
        </p:nvSpPr>
        <p:spPr>
          <a:xfrm>
            <a:off x="5557025" y="4591900"/>
            <a:ext cx="3434700" cy="5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  <a:latin typeface="Ubuntu"/>
                <a:ea typeface="Ubuntu"/>
                <a:cs typeface="Ubuntu"/>
                <a:sym typeface="Ubuntu"/>
              </a:rPr>
              <a:t>flask.pocoo.org</a:t>
            </a:r>
            <a:endParaRPr sz="1800">
              <a:solidFill>
                <a:srgbClr val="666666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92850" y="667398"/>
            <a:ext cx="3683351" cy="1696925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05"/>
          <p:cNvSpPr txBox="1"/>
          <p:nvPr>
            <p:ph type="title"/>
          </p:nvPr>
        </p:nvSpPr>
        <p:spPr>
          <a:xfrm>
            <a:off x="311700" y="236725"/>
            <a:ext cx="8520600" cy="78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306998"/>
                </a:solidFill>
              </a:rPr>
              <a:t>Flask</a:t>
            </a:r>
            <a:endParaRPr b="1" sz="3600">
              <a:solidFill>
                <a:srgbClr val="306998"/>
              </a:solidFill>
            </a:endParaRPr>
          </a:p>
        </p:txBody>
      </p:sp>
      <p:sp>
        <p:nvSpPr>
          <p:cNvPr id="703" name="Google Shape;703;p105"/>
          <p:cNvSpPr txBox="1"/>
          <p:nvPr>
            <p:ph idx="1" type="body"/>
          </p:nvPr>
        </p:nvSpPr>
        <p:spPr>
          <a:xfrm>
            <a:off x="311700" y="1152475"/>
            <a:ext cx="8613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The Flask Microframework...</a:t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</a:rPr>
              <a:t>- Originally an April Fool’s joke.</a:t>
            </a:r>
            <a:endParaRPr sz="2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</a:endParaRPr>
          </a:p>
        </p:txBody>
      </p:sp>
      <p:sp>
        <p:nvSpPr>
          <p:cNvPr id="704" name="Google Shape;704;p105"/>
          <p:cNvSpPr txBox="1"/>
          <p:nvPr/>
        </p:nvSpPr>
        <p:spPr>
          <a:xfrm>
            <a:off x="5557025" y="4591900"/>
            <a:ext cx="3434700" cy="5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  <a:latin typeface="Ubuntu"/>
                <a:ea typeface="Ubuntu"/>
                <a:cs typeface="Ubuntu"/>
                <a:sym typeface="Ubuntu"/>
              </a:rPr>
              <a:t>flask.pocoo.org</a:t>
            </a:r>
            <a:endParaRPr sz="1800">
              <a:solidFill>
                <a:srgbClr val="666666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9" name="Google Shape;709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92850" y="667398"/>
            <a:ext cx="3683351" cy="1696925"/>
          </a:xfrm>
          <a:prstGeom prst="rect">
            <a:avLst/>
          </a:prstGeom>
          <a:noFill/>
          <a:ln>
            <a:noFill/>
          </a:ln>
        </p:spPr>
      </p:pic>
      <p:sp>
        <p:nvSpPr>
          <p:cNvPr id="710" name="Google Shape;710;p106"/>
          <p:cNvSpPr txBox="1"/>
          <p:nvPr>
            <p:ph type="title"/>
          </p:nvPr>
        </p:nvSpPr>
        <p:spPr>
          <a:xfrm>
            <a:off x="311700" y="236725"/>
            <a:ext cx="8520600" cy="78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306998"/>
                </a:solidFill>
              </a:rPr>
              <a:t>Flask</a:t>
            </a:r>
            <a:endParaRPr b="1" sz="3600">
              <a:solidFill>
                <a:srgbClr val="306998"/>
              </a:solidFill>
            </a:endParaRPr>
          </a:p>
        </p:txBody>
      </p:sp>
      <p:sp>
        <p:nvSpPr>
          <p:cNvPr id="711" name="Google Shape;711;p106"/>
          <p:cNvSpPr txBox="1"/>
          <p:nvPr>
            <p:ph idx="1" type="body"/>
          </p:nvPr>
        </p:nvSpPr>
        <p:spPr>
          <a:xfrm>
            <a:off x="311700" y="1152475"/>
            <a:ext cx="8613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The Flask Microframework...</a:t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</a:rPr>
              <a:t>- Originally an April Fool’s joke.</a:t>
            </a:r>
            <a:endParaRPr sz="2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</a:rPr>
              <a:t>- Is designed to be simple and light.</a:t>
            </a:r>
            <a:endParaRPr sz="2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</a:endParaRPr>
          </a:p>
        </p:txBody>
      </p:sp>
      <p:sp>
        <p:nvSpPr>
          <p:cNvPr id="712" name="Google Shape;712;p106"/>
          <p:cNvSpPr txBox="1"/>
          <p:nvPr/>
        </p:nvSpPr>
        <p:spPr>
          <a:xfrm>
            <a:off x="5557025" y="4591900"/>
            <a:ext cx="3434700" cy="5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  <a:latin typeface="Ubuntu"/>
                <a:ea typeface="Ubuntu"/>
                <a:cs typeface="Ubuntu"/>
                <a:sym typeface="Ubuntu"/>
              </a:rPr>
              <a:t>flask.pocoo.org</a:t>
            </a:r>
            <a:endParaRPr sz="1800">
              <a:solidFill>
                <a:srgbClr val="666666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" name="Google Shape;717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92850" y="667398"/>
            <a:ext cx="3683351" cy="1696925"/>
          </a:xfrm>
          <a:prstGeom prst="rect">
            <a:avLst/>
          </a:prstGeom>
          <a:noFill/>
          <a:ln>
            <a:noFill/>
          </a:ln>
        </p:spPr>
      </p:pic>
      <p:sp>
        <p:nvSpPr>
          <p:cNvPr id="718" name="Google Shape;718;p107"/>
          <p:cNvSpPr txBox="1"/>
          <p:nvPr>
            <p:ph type="title"/>
          </p:nvPr>
        </p:nvSpPr>
        <p:spPr>
          <a:xfrm>
            <a:off x="311700" y="236725"/>
            <a:ext cx="8520600" cy="78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306998"/>
                </a:solidFill>
              </a:rPr>
              <a:t>Flask</a:t>
            </a:r>
            <a:endParaRPr b="1" sz="3600">
              <a:solidFill>
                <a:srgbClr val="306998"/>
              </a:solidFill>
            </a:endParaRPr>
          </a:p>
        </p:txBody>
      </p:sp>
      <p:sp>
        <p:nvSpPr>
          <p:cNvPr id="719" name="Google Shape;719;p107"/>
          <p:cNvSpPr txBox="1"/>
          <p:nvPr>
            <p:ph idx="1" type="body"/>
          </p:nvPr>
        </p:nvSpPr>
        <p:spPr>
          <a:xfrm>
            <a:off x="311700" y="1152475"/>
            <a:ext cx="8613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The Flask Microframework...</a:t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</a:rPr>
              <a:t>- Originally an April Fool’s joke.</a:t>
            </a:r>
            <a:endParaRPr sz="2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</a:rPr>
              <a:t>- Is designed to be simple and light.</a:t>
            </a:r>
            <a:endParaRPr sz="2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</a:rPr>
              <a:t>- Is syntactically simple with little boilerplate code.</a:t>
            </a:r>
            <a:endParaRPr sz="2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</a:endParaRPr>
          </a:p>
        </p:txBody>
      </p:sp>
      <p:sp>
        <p:nvSpPr>
          <p:cNvPr id="720" name="Google Shape;720;p107"/>
          <p:cNvSpPr txBox="1"/>
          <p:nvPr/>
        </p:nvSpPr>
        <p:spPr>
          <a:xfrm>
            <a:off x="5557025" y="4591900"/>
            <a:ext cx="3434700" cy="5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  <a:latin typeface="Ubuntu"/>
                <a:ea typeface="Ubuntu"/>
                <a:cs typeface="Ubuntu"/>
                <a:sym typeface="Ubuntu"/>
              </a:rPr>
              <a:t>flask.pocoo.org</a:t>
            </a:r>
            <a:endParaRPr sz="1800">
              <a:solidFill>
                <a:srgbClr val="666666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5" name="Google Shape;725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8825" y="315163"/>
            <a:ext cx="4886325" cy="4276725"/>
          </a:xfrm>
          <a:prstGeom prst="rect">
            <a:avLst/>
          </a:prstGeom>
          <a:noFill/>
          <a:ln>
            <a:noFill/>
          </a:ln>
        </p:spPr>
      </p:pic>
      <p:sp>
        <p:nvSpPr>
          <p:cNvPr id="726" name="Google Shape;726;p108"/>
          <p:cNvSpPr txBox="1"/>
          <p:nvPr/>
        </p:nvSpPr>
        <p:spPr>
          <a:xfrm>
            <a:off x="4813300" y="4591900"/>
            <a:ext cx="4178400" cy="5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  <a:latin typeface="Ubuntu"/>
                <a:ea typeface="Ubuntu"/>
                <a:cs typeface="Ubuntu"/>
                <a:sym typeface="Ubuntu"/>
              </a:rPr>
              <a:t>github.com/pallets/flask-website</a:t>
            </a:r>
            <a:endParaRPr sz="1800">
              <a:solidFill>
                <a:srgbClr val="666666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109"/>
          <p:cNvSpPr txBox="1"/>
          <p:nvPr>
            <p:ph type="title"/>
          </p:nvPr>
        </p:nvSpPr>
        <p:spPr>
          <a:xfrm>
            <a:off x="311700" y="236725"/>
            <a:ext cx="8520600" cy="78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306998"/>
                </a:solidFill>
              </a:rPr>
              <a:t>Django</a:t>
            </a:r>
            <a:endParaRPr b="1" sz="3600">
              <a:solidFill>
                <a:srgbClr val="306998"/>
              </a:solidFill>
            </a:endParaRPr>
          </a:p>
        </p:txBody>
      </p:sp>
      <p:sp>
        <p:nvSpPr>
          <p:cNvPr id="732" name="Google Shape;732;p109"/>
          <p:cNvSpPr txBox="1"/>
          <p:nvPr>
            <p:ph idx="1" type="body"/>
          </p:nvPr>
        </p:nvSpPr>
        <p:spPr>
          <a:xfrm>
            <a:off x="311700" y="1152475"/>
            <a:ext cx="8613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The Django Framework...</a:t>
            </a:r>
            <a:endParaRPr sz="2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110"/>
          <p:cNvSpPr txBox="1"/>
          <p:nvPr>
            <p:ph type="title"/>
          </p:nvPr>
        </p:nvSpPr>
        <p:spPr>
          <a:xfrm>
            <a:off x="311700" y="236725"/>
            <a:ext cx="8520600" cy="78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306998"/>
                </a:solidFill>
              </a:rPr>
              <a:t>Django</a:t>
            </a:r>
            <a:endParaRPr b="1" sz="3600">
              <a:solidFill>
                <a:srgbClr val="306998"/>
              </a:solidFill>
            </a:endParaRPr>
          </a:p>
        </p:txBody>
      </p:sp>
      <p:sp>
        <p:nvSpPr>
          <p:cNvPr id="738" name="Google Shape;738;p110"/>
          <p:cNvSpPr txBox="1"/>
          <p:nvPr>
            <p:ph idx="1" type="body"/>
          </p:nvPr>
        </p:nvSpPr>
        <p:spPr>
          <a:xfrm>
            <a:off x="311700" y="1152475"/>
            <a:ext cx="8613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The Django Framework...</a:t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</a:rPr>
              <a:t>- Focuses on easy, reusable code.</a:t>
            </a:r>
            <a:endParaRPr sz="2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</a:endParaRPr>
          </a:p>
        </p:txBody>
      </p:sp>
      <p:sp>
        <p:nvSpPr>
          <p:cNvPr id="739" name="Google Shape;739;p110"/>
          <p:cNvSpPr txBox="1"/>
          <p:nvPr/>
        </p:nvSpPr>
        <p:spPr>
          <a:xfrm>
            <a:off x="5557025" y="4591900"/>
            <a:ext cx="3434700" cy="5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  <a:latin typeface="Ubuntu"/>
                <a:ea typeface="Ubuntu"/>
                <a:cs typeface="Ubuntu"/>
                <a:sym typeface="Ubuntu"/>
              </a:rPr>
              <a:t>djangoproject.com</a:t>
            </a:r>
            <a:endParaRPr sz="1800">
              <a:solidFill>
                <a:srgbClr val="666666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740" name="Google Shape;740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9675" y="977600"/>
            <a:ext cx="3239349" cy="112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1"/>
          <p:cNvSpPr txBox="1"/>
          <p:nvPr>
            <p:ph type="title"/>
          </p:nvPr>
        </p:nvSpPr>
        <p:spPr>
          <a:xfrm>
            <a:off x="311700" y="236725"/>
            <a:ext cx="8520600" cy="78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306998"/>
                </a:solidFill>
              </a:rPr>
              <a:t>Django</a:t>
            </a:r>
            <a:endParaRPr b="1" sz="3600">
              <a:solidFill>
                <a:srgbClr val="306998"/>
              </a:solidFill>
            </a:endParaRPr>
          </a:p>
        </p:txBody>
      </p:sp>
      <p:sp>
        <p:nvSpPr>
          <p:cNvPr id="746" name="Google Shape;746;p111"/>
          <p:cNvSpPr txBox="1"/>
          <p:nvPr>
            <p:ph idx="1" type="body"/>
          </p:nvPr>
        </p:nvSpPr>
        <p:spPr>
          <a:xfrm>
            <a:off x="311700" y="1152475"/>
            <a:ext cx="8613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The Django Framework...</a:t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</a:rPr>
              <a:t>- Focuses on easy, reusable code.</a:t>
            </a:r>
            <a:endParaRPr sz="2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</a:rPr>
              <a:t>- Emphasis on simple database-driven websites.</a:t>
            </a:r>
            <a:endParaRPr sz="2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</a:endParaRPr>
          </a:p>
        </p:txBody>
      </p:sp>
      <p:sp>
        <p:nvSpPr>
          <p:cNvPr id="747" name="Google Shape;747;p111"/>
          <p:cNvSpPr txBox="1"/>
          <p:nvPr/>
        </p:nvSpPr>
        <p:spPr>
          <a:xfrm>
            <a:off x="5557025" y="4591900"/>
            <a:ext cx="3434700" cy="5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  <a:latin typeface="Ubuntu"/>
                <a:ea typeface="Ubuntu"/>
                <a:cs typeface="Ubuntu"/>
                <a:sym typeface="Ubuntu"/>
              </a:rPr>
              <a:t>djangoproject.com</a:t>
            </a:r>
            <a:endParaRPr sz="1800">
              <a:solidFill>
                <a:srgbClr val="666666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748" name="Google Shape;748;p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9675" y="977600"/>
            <a:ext cx="3239349" cy="112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